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8" r:id="rId2"/>
    <p:sldId id="285" r:id="rId3"/>
    <p:sldId id="289" r:id="rId4"/>
    <p:sldId id="287" r:id="rId5"/>
    <p:sldId id="286" r:id="rId6"/>
    <p:sldId id="256" r:id="rId7"/>
    <p:sldId id="292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2" r:id="rId17"/>
    <p:sldId id="295" r:id="rId18"/>
    <p:sldId id="293" r:id="rId19"/>
    <p:sldId id="280" r:id="rId20"/>
    <p:sldId id="281" r:id="rId21"/>
    <p:sldId id="283" r:id="rId22"/>
    <p:sldId id="284" r:id="rId23"/>
    <p:sldId id="294" r:id="rId24"/>
  </p:sldIdLst>
  <p:sldSz cx="9144000" cy="6858000" type="screen4x3"/>
  <p:notesSz cx="6797675" cy="9926638"/>
  <p:defaultTextStyle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8F03CA98-FBAF-4C0B-ACF8-58D3FE6AD09B}" type="datetimeFigureOut">
              <a:rPr lang="de-DE" smtClean="0"/>
              <a:pPr/>
              <a:t>03.11.2021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A7D1EB17-1905-4FBF-9505-2BBAACF440D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199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1EB17-1905-4FBF-9505-2BBAACF440D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8225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1EB17-1905-4FBF-9505-2BBAACF440D6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2971800" y="1048385"/>
            <a:ext cx="5130800" cy="3296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de-DE" sz="1950" b="1" spc="10">
                <a:solidFill>
                  <a:srgbClr val="000000"/>
                </a:solidFill>
                <a:latin typeface="Arial" panose="02020603050405020304" pitchFamily="2"/>
              </a:rPr>
              <a:t>Kommunales Entwicklungskonzept für die </a:t>
            </a:r>
          </a:p>
          <a:p>
            <a:pPr marL="0" marR="0" indent="0" algn="l">
              <a:lnSpc>
                <a:spcPts val="2300"/>
              </a:lnSpc>
              <a:spcBef>
                <a:spcPts val="130"/>
              </a:spcBef>
              <a:spcAft>
                <a:spcPts val="0"/>
              </a:spcAft>
            </a:pPr>
            <a:r>
              <a:rPr lang="de-DE" sz="1950" b="1" spc="25">
                <a:solidFill>
                  <a:srgbClr val="000000"/>
                </a:solidFill>
                <a:latin typeface="Arial" panose="02020603050405020304" pitchFamily="2"/>
              </a:rPr>
              <a:t>Gemeinde Windhagen – </a:t>
            </a:r>
          </a:p>
          <a:p>
            <a:pPr marL="0" marR="0" indent="0" algn="l">
              <a:lnSpc>
                <a:spcPts val="2300"/>
              </a:lnSpc>
              <a:spcBef>
                <a:spcPts val="130"/>
              </a:spcBef>
              <a:spcAft>
                <a:spcPts val="0"/>
              </a:spcAft>
            </a:pPr>
            <a:r>
              <a:rPr lang="de-DE" sz="1950" b="1" spc="20">
                <a:solidFill>
                  <a:srgbClr val="000000"/>
                </a:solidFill>
                <a:latin typeface="Arial" panose="02020603050405020304" pitchFamily="2"/>
              </a:rPr>
              <a:t>Zukunftsbild Windhagen </a:t>
            </a:r>
          </a:p>
          <a:p>
            <a:pPr marL="0" marR="0" indent="0" algn="l">
              <a:lnSpc>
                <a:spcPts val="2300"/>
              </a:lnSpc>
              <a:spcBef>
                <a:spcPts val="2505"/>
              </a:spcBef>
              <a:spcAft>
                <a:spcPts val="0"/>
              </a:spcAft>
            </a:pPr>
            <a:r>
              <a:rPr lang="de-DE" sz="1950" b="1" spc="25">
                <a:solidFill>
                  <a:srgbClr val="000000"/>
                </a:solidFill>
                <a:latin typeface="Arial" panose="02020603050405020304" pitchFamily="2"/>
              </a:rPr>
              <a:t>Abschlussworkshop </a:t>
            </a:r>
          </a:p>
          <a:p>
            <a:pPr marL="0" marR="0" indent="0" algn="l">
              <a:lnSpc>
                <a:spcPts val="2300"/>
              </a:lnSpc>
              <a:spcBef>
                <a:spcPts val="610"/>
              </a:spcBef>
              <a:spcAft>
                <a:spcPts val="0"/>
              </a:spcAft>
            </a:pPr>
            <a:r>
              <a:rPr lang="de-DE" sz="1950" b="1" spc="20">
                <a:solidFill>
                  <a:srgbClr val="000000"/>
                </a:solidFill>
                <a:latin typeface="Arial" panose="02020603050405020304" pitchFamily="2"/>
              </a:rPr>
              <a:t>am 12. Januar 2021 – per Webex </a:t>
            </a:r>
          </a:p>
          <a:p>
            <a:pPr marL="0" marR="0" indent="0" algn="l">
              <a:lnSpc>
                <a:spcPts val="2300"/>
              </a:lnSpc>
              <a:spcBef>
                <a:spcPts val="3490"/>
              </a:spcBef>
              <a:spcAft>
                <a:spcPts val="0"/>
              </a:spcAft>
            </a:pPr>
            <a:r>
              <a:rPr lang="de-DE" sz="1950" b="1" spc="0">
                <a:solidFill>
                  <a:srgbClr val="000000"/>
                </a:solidFill>
                <a:latin typeface="Arial" panose="02020603050405020304" pitchFamily="2"/>
              </a:rPr>
              <a:t>Referenten: </a:t>
            </a:r>
          </a:p>
          <a:p>
            <a:pPr marL="0" marR="0" indent="0" algn="l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de-DE" sz="2000" spc="-5">
                <a:solidFill>
                  <a:srgbClr val="000000"/>
                </a:solidFill>
                <a:latin typeface="Arial" panose="02020603050405020304" pitchFamily="2"/>
              </a:rPr>
              <a:t>Prof. Dr. Gabi Troeger-Weiß </a:t>
            </a:r>
          </a:p>
          <a:p>
            <a:pPr marL="0" marR="0" indent="0" algn="l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de-DE" sz="2000" spc="0">
                <a:solidFill>
                  <a:srgbClr val="000000"/>
                </a:solidFill>
                <a:latin typeface="Arial" panose="02020603050405020304" pitchFamily="2"/>
              </a:rPr>
              <a:t>Dr. Swantje Grotheer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25400" y="6563360"/>
            <a:ext cx="228600" cy="154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r">
              <a:lnSpc>
                <a:spcPts val="1100"/>
              </a:lnSpc>
              <a:spcAft>
                <a:spcPts val="15"/>
              </a:spcAft>
            </a:pPr>
            <a:r>
              <a:rPr lang="de-DE" sz="1000" spc="20">
                <a:solidFill>
                  <a:srgbClr val="000000"/>
                </a:solidFill>
                <a:latin typeface="Arial" panose="02020603050405020304" pitchFamily="2"/>
              </a:rPr>
              <a:t>17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777240" y="653415"/>
            <a:ext cx="8331200" cy="629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194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de-DE" sz="2350" b="1" spc="10">
                <a:solidFill>
                  <a:srgbClr val="000000"/>
                </a:solidFill>
                <a:latin typeface="Arial" panose="02020603050405020304" pitchFamily="2"/>
              </a:rPr>
              <a:t>Entwicklungsziele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1999615" y="1822450"/>
            <a:ext cx="6858000" cy="932815"/>
          </a:xfrm>
          <a:prstGeom prst="rect">
            <a:avLst/>
          </a:prstGeom>
          <a:noFill/>
          <a:ln w="24130" cmpd="sng">
            <a:solidFill>
              <a:srgbClr val="A8CBCE"/>
            </a:solidFill>
            <a:prstDash val="solid"/>
          </a:ln>
        </p:spPr>
        <p:txBody>
          <a:bodyPr vert="horz" lIns="0" tIns="198120" rIns="0" bIns="0" anchor="t"/>
          <a:lstStyle/>
          <a:p>
            <a:pPr marL="0" marR="0" indent="0" algn="ctr">
              <a:lnSpc>
                <a:spcPts val="2000"/>
              </a:lnSpc>
              <a:spcAft>
                <a:spcPts val="1415"/>
              </a:spcAft>
            </a:pPr>
            <a:r>
              <a:rPr lang="de-DE" sz="1850" spc="0">
                <a:solidFill>
                  <a:srgbClr val="000000"/>
                </a:solidFill>
                <a:latin typeface="Arial" panose="02020603050405020304" pitchFamily="2"/>
              </a:rPr>
              <a:t>Lebensqualität von Windhagen ins Bewusstsein rücken: </a:t>
            </a:r>
            <a:r>
              <a:t/>
            </a:r>
            <a:br/>
            <a:r>
              <a:rPr lang="de-DE" sz="1850" spc="0">
                <a:solidFill>
                  <a:srgbClr val="000000"/>
                </a:solidFill>
                <a:latin typeface="Arial" panose="02020603050405020304" pitchFamily="2"/>
              </a:rPr>
              <a:t>aktuelle Stärken hervorheben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>
          <a:xfrm>
            <a:off x="1999615" y="2956560"/>
            <a:ext cx="6858000" cy="935990"/>
          </a:xfrm>
          <a:prstGeom prst="rect">
            <a:avLst/>
          </a:prstGeom>
          <a:noFill/>
          <a:ln w="24130" cmpd="sng">
            <a:solidFill>
              <a:srgbClr val="A8CBCE"/>
            </a:solidFill>
            <a:prstDash val="solid"/>
          </a:ln>
        </p:spPr>
        <p:txBody>
          <a:bodyPr vert="horz" lIns="0" tIns="198755" rIns="0" bIns="0" anchor="t"/>
          <a:lstStyle/>
          <a:p>
            <a:pPr marL="0" marR="0" indent="0" algn="ctr">
              <a:lnSpc>
                <a:spcPts val="2000"/>
              </a:lnSpc>
              <a:spcAft>
                <a:spcPts val="1490"/>
              </a:spcAft>
            </a:pPr>
            <a:r>
              <a:rPr lang="de-DE" sz="1850" spc="0">
                <a:solidFill>
                  <a:srgbClr val="000000"/>
                </a:solidFill>
                <a:latin typeface="Arial" panose="02020603050405020304" pitchFamily="2"/>
              </a:rPr>
              <a:t>Lebensqualität der Gemeinde Windhagen nachhaltig </a:t>
            </a:r>
            <a:r>
              <a:t/>
            </a:r>
            <a:br/>
            <a:r>
              <a:rPr lang="de-DE" sz="1850" spc="0">
                <a:solidFill>
                  <a:srgbClr val="000000"/>
                </a:solidFill>
                <a:latin typeface="Arial" panose="02020603050405020304" pitchFamily="2"/>
              </a:rPr>
              <a:t>verbessern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0"/>
          </p:nvPr>
        </p:nvSpPr>
        <p:spPr>
          <a:xfrm>
            <a:off x="1999615" y="4093210"/>
            <a:ext cx="6858000" cy="932815"/>
          </a:xfrm>
          <a:prstGeom prst="rect">
            <a:avLst/>
          </a:prstGeom>
          <a:noFill/>
          <a:ln w="24130" cmpd="sng">
            <a:solidFill>
              <a:srgbClr val="A8CBCE"/>
            </a:solidFill>
            <a:prstDash val="solid"/>
          </a:ln>
        </p:spPr>
        <p:txBody>
          <a:bodyPr vert="horz" lIns="0" tIns="198120" rIns="0" bIns="0" anchor="t"/>
          <a:lstStyle/>
          <a:p>
            <a:pPr marL="0" marR="0" indent="0" algn="ctr">
              <a:lnSpc>
                <a:spcPts val="2000"/>
              </a:lnSpc>
              <a:spcAft>
                <a:spcPts val="1460"/>
              </a:spcAft>
            </a:pPr>
            <a:r>
              <a:rPr lang="de-DE" sz="1850" spc="0">
                <a:solidFill>
                  <a:srgbClr val="000000"/>
                </a:solidFill>
                <a:latin typeface="Arial" panose="02020603050405020304" pitchFamily="2"/>
              </a:rPr>
              <a:t>Windhagener Bürger*innen im Blick: Lebensqualität für alle </a:t>
            </a:r>
            <a:r>
              <a:t/>
            </a:r>
            <a:br/>
            <a:r>
              <a:rPr lang="de-DE" sz="1850" spc="0">
                <a:solidFill>
                  <a:srgbClr val="000000"/>
                </a:solidFill>
                <a:latin typeface="Arial" panose="02020603050405020304" pitchFamily="2"/>
              </a:rPr>
              <a:t>Generationen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1999615" y="5227320"/>
            <a:ext cx="6858000" cy="935990"/>
          </a:xfrm>
          <a:prstGeom prst="rect">
            <a:avLst/>
          </a:prstGeom>
          <a:noFill/>
          <a:ln w="24130" cmpd="sng">
            <a:solidFill>
              <a:srgbClr val="A8CBCE"/>
            </a:solidFill>
            <a:prstDash val="solid"/>
          </a:ln>
        </p:spPr>
        <p:txBody>
          <a:bodyPr vert="horz" lIns="0" tIns="201930" rIns="0" bIns="0" anchor="t"/>
          <a:lstStyle/>
          <a:p>
            <a:pPr marL="0" marR="0" indent="0" algn="ctr">
              <a:lnSpc>
                <a:spcPts val="2000"/>
              </a:lnSpc>
              <a:spcAft>
                <a:spcPts val="1440"/>
              </a:spcAft>
            </a:pPr>
            <a:r>
              <a:rPr lang="de-DE" sz="1850" spc="0">
                <a:solidFill>
                  <a:srgbClr val="000000"/>
                </a:solidFill>
                <a:latin typeface="Arial" panose="02020603050405020304" pitchFamily="2"/>
              </a:rPr>
              <a:t>Starke Wirtschaft und hohe Lebensqualität im Einklang </a:t>
            </a:r>
            <a:r>
              <a:t/>
            </a:r>
            <a:br/>
            <a:r>
              <a:rPr lang="de-DE" sz="1850" spc="0">
                <a:solidFill>
                  <a:srgbClr val="000000"/>
                </a:solidFill>
                <a:latin typeface="Arial" panose="02020603050405020304" pitchFamily="2"/>
              </a:rPr>
              <a:t>weiterentwickeln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0"/>
          </p:nvPr>
        </p:nvSpPr>
        <p:spPr>
          <a:xfrm>
            <a:off x="25400" y="6563360"/>
            <a:ext cx="250825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1000" spc="80">
                <a:solidFill>
                  <a:srgbClr val="000000"/>
                </a:solidFill>
                <a:latin typeface="Arial" panose="02020603050405020304" pitchFamily="2"/>
              </a:rPr>
              <a:t>18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idx="10"/>
          </p:nvPr>
        </p:nvSpPr>
        <p:spPr>
          <a:xfrm>
            <a:off x="643255" y="1283335"/>
            <a:ext cx="819785" cy="5434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vert270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1130"/>
              </a:spcAft>
            </a:pPr>
            <a:r>
              <a:rPr lang="de-DE" sz="2700" b="1" spc="-85">
                <a:solidFill>
                  <a:srgbClr val="000000"/>
                </a:solidFill>
                <a:latin typeface="Arial" panose="02020603050405020304" pitchFamily="2"/>
              </a:rPr>
              <a:t>Windhagen: Lebensqualität </a:t>
            </a:r>
            <a:r>
              <a:t/>
            </a:r>
            <a:br/>
            <a:r>
              <a:rPr lang="de-DE" sz="2700" b="1" spc="-85">
                <a:solidFill>
                  <a:srgbClr val="000000"/>
                </a:solidFill>
                <a:latin typeface="Arial" panose="02020603050405020304" pitchFamily="2"/>
              </a:rPr>
              <a:t>für alle Generationen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628015" y="984250"/>
            <a:ext cx="8483600" cy="807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2400"/>
              </a:lnSpc>
              <a:spcAft>
                <a:spcPts val="3935"/>
              </a:spcAft>
            </a:pPr>
            <a:r>
              <a:rPr lang="de-DE" sz="2350" b="1" spc="10">
                <a:solidFill>
                  <a:srgbClr val="000000"/>
                </a:solidFill>
                <a:latin typeface="Arial" panose="02020603050405020304" pitchFamily="2"/>
              </a:rPr>
              <a:t>Entwicklungsziele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>
          <a:xfrm>
            <a:off x="628015" y="1791970"/>
            <a:ext cx="8025130" cy="753110"/>
          </a:xfrm>
          <a:prstGeom prst="rect">
            <a:avLst/>
          </a:prstGeom>
          <a:noFill/>
          <a:ln w="30480" cmpd="sng">
            <a:solidFill>
              <a:srgbClr val="BAE0E3"/>
            </a:solidFill>
            <a:prstDash val="solid"/>
          </a:ln>
        </p:spPr>
        <p:txBody>
          <a:bodyPr vert="horz" lIns="0" tIns="21590" rIns="0" bIns="0" anchor="t"/>
          <a:lstStyle/>
          <a:p>
            <a:pPr marL="137160" marR="1097280" indent="0" algn="l">
              <a:lnSpc>
                <a:spcPts val="2400"/>
              </a:lnSpc>
              <a:spcAft>
                <a:spcPts val="430"/>
              </a:spcAft>
            </a:pPr>
            <a:r>
              <a:rPr lang="de-DE" sz="1950" b="1" spc="0">
                <a:solidFill>
                  <a:srgbClr val="000000"/>
                </a:solidFill>
                <a:latin typeface="Arial" panose="02020603050405020304" pitchFamily="2"/>
              </a:rPr>
              <a:t>Lebensqualität von Windhagen ins Bewusstsein rücken: aktuelle Stärken hervorheben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0"/>
          </p:nvPr>
        </p:nvSpPr>
        <p:spPr>
          <a:xfrm>
            <a:off x="628015" y="2775585"/>
            <a:ext cx="8483600" cy="912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1325880" indent="0" algn="l">
              <a:lnSpc>
                <a:spcPts val="1900"/>
              </a:lnSpc>
              <a:spcAft>
                <a:spcPts val="3405"/>
              </a:spcAft>
            </a:pPr>
            <a:r>
              <a:rPr lang="de-DE" sz="1600" b="1" spc="0">
                <a:solidFill>
                  <a:srgbClr val="000000"/>
                </a:solidFill>
                <a:latin typeface="Arial" panose="02020603050405020304" pitchFamily="2"/>
              </a:rPr>
              <a:t>Stärkung und Etablierung einer positiven Wahrnehmung der Stärken der Gemeine in der Bevölkerung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628015" y="4482465"/>
            <a:ext cx="8483600" cy="2235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868680" indent="0" algn="l">
              <a:lnSpc>
                <a:spcPts val="1900"/>
              </a:lnSpc>
              <a:spcAft>
                <a:spcPts val="0"/>
              </a:spcAft>
            </a:pPr>
            <a:r>
              <a:rPr lang="de-DE" sz="1600" b="1" spc="0">
                <a:solidFill>
                  <a:srgbClr val="000000"/>
                </a:solidFill>
                <a:latin typeface="Arial" panose="02020603050405020304" pitchFamily="2"/>
              </a:rPr>
              <a:t>Sicherung und nachhaltige Weiterentwicklung der gewerblichen Entwicklung als starkes Rückgrat der Kommunalentwicklung von Windhagen </a:t>
            </a:r>
          </a:p>
          <a:p>
            <a:pPr marL="137160" marR="0" indent="0" algn="l">
              <a:lnSpc>
                <a:spcPts val="1900"/>
              </a:lnSpc>
              <a:spcBef>
                <a:spcPts val="1920"/>
              </a:spcBef>
              <a:spcAft>
                <a:spcPts val="0"/>
              </a:spcAft>
            </a:pPr>
            <a:r>
              <a:rPr lang="de-DE" sz="1600" b="1" spc="0">
                <a:solidFill>
                  <a:srgbClr val="000000"/>
                </a:solidFill>
                <a:latin typeface="Arial" panose="02020603050405020304" pitchFamily="2"/>
              </a:rPr>
              <a:t>Berücksichtigung von Auswirkungen des Klimawandels in allen </a:t>
            </a:r>
            <a:r>
              <a:t/>
            </a:r>
            <a:br/>
            <a:r>
              <a:rPr lang="de-DE" sz="1600" b="1" spc="0">
                <a:solidFill>
                  <a:srgbClr val="000000"/>
                </a:solidFill>
                <a:latin typeface="Arial" panose="02020603050405020304" pitchFamily="2"/>
              </a:rPr>
              <a:t>kommunalpolitischen Entscheidungen </a:t>
            </a:r>
          </a:p>
          <a:p>
            <a:pPr marL="137160" marR="0" indent="0" algn="l">
              <a:lnSpc>
                <a:spcPts val="1800"/>
              </a:lnSpc>
              <a:spcBef>
                <a:spcPts val="2015"/>
              </a:spcBef>
              <a:spcAft>
                <a:spcPts val="4195"/>
              </a:spcAft>
            </a:pPr>
            <a:r>
              <a:rPr lang="de-DE" sz="1600" b="1" spc="0">
                <a:solidFill>
                  <a:srgbClr val="000000"/>
                </a:solidFill>
                <a:latin typeface="Arial" panose="02020603050405020304" pitchFamily="2"/>
              </a:rPr>
              <a:t>Ausbau und weitere Entwicklung nachhaltiger Mobilitätsformen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0"/>
          </p:nvPr>
        </p:nvSpPr>
        <p:spPr>
          <a:xfrm>
            <a:off x="682625" y="3688080"/>
            <a:ext cx="7884795" cy="7943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0" rIns="0" bIns="0" anchor="t"/>
          <a:lstStyle/>
          <a:p>
            <a:pPr marL="91440" marR="0" indent="0" algn="l">
              <a:lnSpc>
                <a:spcPts val="2300"/>
              </a:lnSpc>
              <a:spcAft>
                <a:spcPts val="2470"/>
              </a:spcAft>
            </a:pPr>
            <a:r>
              <a:rPr lang="de-DE" sz="1950" b="1" spc="-25">
                <a:solidFill>
                  <a:srgbClr val="000000"/>
                </a:solidFill>
                <a:latin typeface="Arial" panose="02020603050405020304" pitchFamily="2"/>
              </a:rPr>
              <a:t>Lebensqualität der Gemeinde Windhagen nachhaltig verbessern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idx="10"/>
          </p:nvPr>
        </p:nvSpPr>
        <p:spPr>
          <a:xfrm>
            <a:off x="25400" y="6563360"/>
            <a:ext cx="250825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1000" spc="80">
                <a:solidFill>
                  <a:srgbClr val="000000"/>
                </a:solidFill>
                <a:latin typeface="Arial" panose="02020603050405020304" pitchFamily="2"/>
              </a:rPr>
              <a:t>19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622935" y="984250"/>
            <a:ext cx="8483600" cy="805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2400"/>
              </a:lnSpc>
              <a:spcAft>
                <a:spcPts val="3935"/>
              </a:spcAft>
            </a:pPr>
            <a:r>
              <a:rPr lang="de-DE" sz="2350" b="1" spc="10">
                <a:solidFill>
                  <a:srgbClr val="000000"/>
                </a:solidFill>
                <a:latin typeface="Arial" panose="02020603050405020304" pitchFamily="2"/>
              </a:rPr>
              <a:t>Entwicklungsziele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622935" y="1789430"/>
            <a:ext cx="8030210" cy="752475"/>
          </a:xfrm>
          <a:prstGeom prst="rect">
            <a:avLst/>
          </a:prstGeom>
          <a:noFill/>
          <a:ln w="30480" cmpd="sng">
            <a:solidFill>
              <a:srgbClr val="BAE0E3"/>
            </a:solidFill>
            <a:prstDash val="solid"/>
          </a:ln>
        </p:spPr>
        <p:txBody>
          <a:bodyPr vert="horz" lIns="0" tIns="52070" rIns="0" bIns="0" anchor="t"/>
          <a:lstStyle/>
          <a:p>
            <a:pPr marL="137160" marR="685800" indent="0" algn="l">
              <a:lnSpc>
                <a:spcPts val="2400"/>
              </a:lnSpc>
              <a:spcAft>
                <a:spcPts val="185"/>
              </a:spcAft>
            </a:pPr>
            <a:r>
              <a:rPr lang="de-DE" sz="1950" b="1" spc="0">
                <a:solidFill>
                  <a:srgbClr val="000000"/>
                </a:solidFill>
                <a:latin typeface="Arial" panose="02020603050405020304" pitchFamily="2"/>
              </a:rPr>
              <a:t>Windhagener Bürger*innen im Blick: Lebensqualität für alle Generationen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>
          <a:xfrm>
            <a:off x="622935" y="2787015"/>
            <a:ext cx="8483600" cy="1041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1965960" indent="0" algn="l">
              <a:lnSpc>
                <a:spcPts val="1900"/>
              </a:lnSpc>
              <a:spcAft>
                <a:spcPts val="4310"/>
              </a:spcAft>
            </a:pPr>
            <a:r>
              <a:rPr lang="de-DE" sz="1600" b="1" spc="0">
                <a:solidFill>
                  <a:srgbClr val="000000"/>
                </a:solidFill>
                <a:latin typeface="Arial" panose="02020603050405020304" pitchFamily="2"/>
              </a:rPr>
              <a:t>Frühzeitig anstehende Veränderungen der Altersstruktur bei allen Entscheidungen berücksichtigen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0"/>
          </p:nvPr>
        </p:nvSpPr>
        <p:spPr>
          <a:xfrm>
            <a:off x="622935" y="3828415"/>
            <a:ext cx="8030210" cy="752475"/>
          </a:xfrm>
          <a:prstGeom prst="rect">
            <a:avLst/>
          </a:prstGeom>
          <a:noFill/>
          <a:ln w="30480" cmpd="sng">
            <a:solidFill>
              <a:srgbClr val="BAE0E3"/>
            </a:solidFill>
            <a:prstDash val="solid"/>
          </a:ln>
        </p:spPr>
        <p:txBody>
          <a:bodyPr vert="horz" lIns="0" tIns="24765" rIns="0" bIns="0" anchor="t"/>
          <a:lstStyle/>
          <a:p>
            <a:pPr marL="137160" marR="1234440" indent="0" algn="l">
              <a:lnSpc>
                <a:spcPts val="2400"/>
              </a:lnSpc>
              <a:spcAft>
                <a:spcPts val="400"/>
              </a:spcAft>
            </a:pPr>
            <a:r>
              <a:rPr lang="de-DE" sz="1950" b="1" spc="0">
                <a:solidFill>
                  <a:srgbClr val="000000"/>
                </a:solidFill>
                <a:latin typeface="Arial" panose="02020603050405020304" pitchFamily="2"/>
              </a:rPr>
              <a:t>Starke Wirtschaft und hohe Lebensqualität im Einklang weiterentwickeln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622935" y="4798695"/>
            <a:ext cx="8483600" cy="1919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1920240" indent="0" algn="l">
              <a:lnSpc>
                <a:spcPts val="1900"/>
              </a:lnSpc>
              <a:spcAft>
                <a:spcPts val="11220"/>
              </a:spcAft>
            </a:pPr>
            <a:r>
              <a:rPr lang="de-DE" sz="1600" b="1" spc="0">
                <a:solidFill>
                  <a:srgbClr val="000000"/>
                </a:solidFill>
                <a:latin typeface="Arial" panose="02020603050405020304" pitchFamily="2"/>
              </a:rPr>
              <a:t>Gemeinde Windhagen als bedeutenden Wirtschaftsstandort in der Verbandsgemeinde Asbach erhalten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0"/>
          </p:nvPr>
        </p:nvSpPr>
        <p:spPr>
          <a:xfrm>
            <a:off x="16510" y="6563360"/>
            <a:ext cx="259715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1000" spc="130">
                <a:solidFill>
                  <a:srgbClr val="000000"/>
                </a:solidFill>
                <a:latin typeface="Arial" panose="02020603050405020304" pitchFamily="2"/>
              </a:rPr>
              <a:t>20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16510" y="6563360"/>
            <a:ext cx="228600" cy="154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r">
              <a:lnSpc>
                <a:spcPts val="1100"/>
              </a:lnSpc>
              <a:spcAft>
                <a:spcPts val="15"/>
              </a:spcAft>
            </a:pPr>
            <a:r>
              <a:rPr lang="de-DE" sz="1000" spc="45">
                <a:solidFill>
                  <a:srgbClr val="000000"/>
                </a:solidFill>
                <a:latin typeface="Arial" panose="02020603050405020304" pitchFamily="2"/>
              </a:rPr>
              <a:t>21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768350" y="1200785"/>
            <a:ext cx="8343900" cy="5517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1554480" indent="0" algn="l">
              <a:lnSpc>
                <a:spcPts val="2200"/>
              </a:lnSpc>
              <a:spcAft>
                <a:spcPts val="0"/>
              </a:spcAft>
            </a:pPr>
            <a:r>
              <a:rPr lang="de-DE" sz="1950" b="1" spc="0">
                <a:solidFill>
                  <a:srgbClr val="000000"/>
                </a:solidFill>
                <a:latin typeface="Arial" panose="02020603050405020304" pitchFamily="2"/>
              </a:rPr>
              <a:t>Lebensqualität von Windhagen ins Bewusstsein rücken: aktuelle Stärken hervorheben </a:t>
            </a:r>
          </a:p>
          <a:p>
            <a:pPr marL="137160" marR="1097280" indent="137160" algn="l">
              <a:lnSpc>
                <a:spcPts val="2400"/>
              </a:lnSpc>
              <a:spcBef>
                <a:spcPts val="2410"/>
              </a:spcBef>
              <a:spcAft>
                <a:spcPts val="0"/>
              </a:spcAft>
              <a:buFont typeface="Symbol"/>
              <a:buChar char="·"/>
            </a:pPr>
            <a:r>
              <a:rPr lang="de-DE" sz="1950" spc="0">
                <a:solidFill>
                  <a:srgbClr val="000000"/>
                </a:solidFill>
                <a:latin typeface="Arial" panose="02020603050405020304" pitchFamily="2"/>
              </a:rPr>
              <a:t>Durchführung eines Foto- und/oder Ideenwettbewerbs: „Das ist mein Windhagen“ </a:t>
            </a:r>
          </a:p>
          <a:p>
            <a:pPr marL="137160" marR="0" indent="137160" algn="l">
              <a:lnSpc>
                <a:spcPts val="2500"/>
              </a:lnSpc>
              <a:spcBef>
                <a:spcPts val="405"/>
              </a:spcBef>
              <a:spcAft>
                <a:spcPts val="0"/>
              </a:spcAft>
              <a:buFont typeface="Symbol"/>
              <a:buChar char="·"/>
            </a:pPr>
            <a:r>
              <a:rPr lang="de-DE" sz="1950" spc="20">
                <a:solidFill>
                  <a:srgbClr val="000000"/>
                </a:solidFill>
                <a:latin typeface="Arial" panose="02020603050405020304" pitchFamily="2"/>
              </a:rPr>
              <a:t>Artikelserie über Windhagener Vereine und deren Aktivitäten </a:t>
            </a:r>
          </a:p>
          <a:p>
            <a:pPr marL="137160" marR="1097280" indent="137160" algn="l">
              <a:lnSpc>
                <a:spcPts val="2400"/>
              </a:lnSpc>
              <a:spcBef>
                <a:spcPts val="480"/>
              </a:spcBef>
              <a:spcAft>
                <a:spcPts val="23650"/>
              </a:spcAft>
              <a:buFont typeface="Symbol"/>
              <a:buChar char="·"/>
            </a:pPr>
            <a:r>
              <a:rPr lang="de-DE" sz="1950" spc="0">
                <a:solidFill>
                  <a:srgbClr val="000000"/>
                </a:solidFill>
                <a:latin typeface="Arial" panose="02020603050405020304" pitchFamily="2"/>
              </a:rPr>
              <a:t>Natur erleben in Windhagen: Spaziergänge und Radtouren von Windhagenern für Windhagener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16510" y="6569075"/>
            <a:ext cx="256540" cy="138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950" spc="140">
                <a:solidFill>
                  <a:srgbClr val="000000"/>
                </a:solidFill>
                <a:latin typeface="Arial" panose="02020603050405020304" pitchFamily="2"/>
              </a:rPr>
              <a:t>22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765810" y="1200785"/>
            <a:ext cx="8343900" cy="5517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950" b="1" spc="-20">
                <a:solidFill>
                  <a:srgbClr val="000000"/>
                </a:solidFill>
                <a:latin typeface="Arial" panose="02020603050405020304" pitchFamily="2"/>
              </a:rPr>
              <a:t>Lebensqualität der Gemeinde Windhagen nachhaltig verbessern </a:t>
            </a:r>
          </a:p>
          <a:p>
            <a:pPr marL="182880" marR="1965960" indent="182880" algn="l">
              <a:lnSpc>
                <a:spcPts val="2400"/>
              </a:lnSpc>
              <a:spcBef>
                <a:spcPts val="4810"/>
              </a:spcBef>
              <a:spcAft>
                <a:spcPts val="0"/>
              </a:spcAft>
              <a:buFont typeface="Symbol"/>
              <a:buChar char="·"/>
            </a:pPr>
            <a:r>
              <a:rPr lang="de-DE" sz="1950" spc="0">
                <a:solidFill>
                  <a:srgbClr val="000000"/>
                </a:solidFill>
                <a:latin typeface="Arial" panose="02020603050405020304" pitchFamily="2"/>
              </a:rPr>
              <a:t>Einrichtung einer Bauberatung (Umbau statt Neubau) in Zusammenarbeit mit der Verbandsgemeinde </a:t>
            </a:r>
          </a:p>
          <a:p>
            <a:pPr marL="182880" marR="777240" indent="182880" algn="l">
              <a:lnSpc>
                <a:spcPts val="24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de-DE" sz="1950" spc="0">
                <a:solidFill>
                  <a:srgbClr val="000000"/>
                </a:solidFill>
                <a:latin typeface="Arial" panose="02020603050405020304" pitchFamily="2"/>
              </a:rPr>
              <a:t>Etablierung eines Projektes zur klimagerechten Weiterentwicklung des Forstbestandes </a:t>
            </a:r>
          </a:p>
          <a:p>
            <a:pPr marL="182880" marR="685800" indent="182880" algn="l">
              <a:lnSpc>
                <a:spcPts val="24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de-DE" sz="1950" spc="0">
                <a:solidFill>
                  <a:srgbClr val="000000"/>
                </a:solidFill>
                <a:latin typeface="Arial" panose="02020603050405020304" pitchFamily="2"/>
              </a:rPr>
              <a:t>Beauftragung eines Gewerbeflächenentwicklungskonzeptes für die Gemeinde Windhagen </a:t>
            </a:r>
          </a:p>
          <a:p>
            <a:pPr marL="182880" marR="0" indent="182880" algn="l">
              <a:lnSpc>
                <a:spcPts val="2500"/>
              </a:lnSpc>
              <a:spcBef>
                <a:spcPts val="400"/>
              </a:spcBef>
              <a:spcAft>
                <a:spcPts val="0"/>
              </a:spcAft>
              <a:buFont typeface="Symbol"/>
              <a:buChar char="·"/>
            </a:pPr>
            <a:r>
              <a:rPr lang="de-DE" sz="1950" spc="10">
                <a:solidFill>
                  <a:srgbClr val="000000"/>
                </a:solidFill>
                <a:latin typeface="Arial" panose="02020603050405020304" pitchFamily="2"/>
              </a:rPr>
              <a:t>Etablierung innovativer Mobilitätsformate </a:t>
            </a:r>
          </a:p>
          <a:p>
            <a:pPr marL="182880" marR="0" indent="182880" algn="l">
              <a:lnSpc>
                <a:spcPts val="2500"/>
              </a:lnSpc>
              <a:spcBef>
                <a:spcPts val="400"/>
              </a:spcBef>
              <a:spcAft>
                <a:spcPts val="0"/>
              </a:spcAft>
              <a:buFont typeface="Symbol"/>
              <a:buChar char="·"/>
            </a:pPr>
            <a:r>
              <a:rPr lang="de-DE" sz="1950" spc="15">
                <a:solidFill>
                  <a:srgbClr val="000000"/>
                </a:solidFill>
                <a:latin typeface="Arial" panose="02020603050405020304" pitchFamily="2"/>
              </a:rPr>
              <a:t>Förderung von Rad- und Fußverkehr </a:t>
            </a:r>
          </a:p>
          <a:p>
            <a:pPr marL="182880" marR="1874520" indent="182880" algn="l">
              <a:lnSpc>
                <a:spcPts val="24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de-DE" sz="1950" spc="0">
                <a:solidFill>
                  <a:srgbClr val="000000"/>
                </a:solidFill>
                <a:latin typeface="Arial" panose="02020603050405020304" pitchFamily="2"/>
              </a:rPr>
              <a:t>Initiierung einer Teilnahme der VG Asbach an der Aktion „Stadtradeln“ </a:t>
            </a:r>
          </a:p>
          <a:p>
            <a:pPr marL="182880" marR="0" indent="182880" algn="l">
              <a:lnSpc>
                <a:spcPts val="2500"/>
              </a:lnSpc>
              <a:spcBef>
                <a:spcPts val="425"/>
              </a:spcBef>
              <a:spcAft>
                <a:spcPts val="7300"/>
              </a:spcAft>
              <a:buFont typeface="Symbol"/>
              <a:buChar char="·"/>
            </a:pPr>
            <a:r>
              <a:rPr lang="de-DE" sz="1950" spc="10">
                <a:solidFill>
                  <a:srgbClr val="000000"/>
                </a:solidFill>
                <a:latin typeface="Arial" panose="02020603050405020304" pitchFamily="2"/>
              </a:rPr>
              <a:t>Einrichtung von Mitfahrerbänken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16510" y="6563360"/>
            <a:ext cx="259715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1000" spc="130">
                <a:solidFill>
                  <a:srgbClr val="000000"/>
                </a:solidFill>
                <a:latin typeface="Arial" panose="02020603050405020304" pitchFamily="2"/>
              </a:rPr>
              <a:t>23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760095" y="1200785"/>
            <a:ext cx="8343900" cy="5517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1143000" indent="0" algn="l">
              <a:lnSpc>
                <a:spcPts val="2200"/>
              </a:lnSpc>
              <a:spcAft>
                <a:spcPts val="0"/>
              </a:spcAft>
            </a:pPr>
            <a:r>
              <a:rPr lang="de-DE" sz="1950" b="1" spc="0">
                <a:solidFill>
                  <a:srgbClr val="000000"/>
                </a:solidFill>
                <a:latin typeface="Arial" panose="02020603050405020304" pitchFamily="2"/>
              </a:rPr>
              <a:t>Windhagener Bürger*innen im Blick: Lebensqualität für alle Generationen </a:t>
            </a:r>
          </a:p>
          <a:p>
            <a:pPr marL="137160" marR="0" indent="137160" algn="l">
              <a:lnSpc>
                <a:spcPts val="2400"/>
              </a:lnSpc>
              <a:spcBef>
                <a:spcPts val="2410"/>
              </a:spcBef>
              <a:spcAft>
                <a:spcPts val="31805"/>
              </a:spcAft>
              <a:buFont typeface="Symbol"/>
              <a:buChar char="·"/>
            </a:pPr>
            <a:r>
              <a:rPr lang="de-DE" sz="1950" spc="0">
                <a:solidFill>
                  <a:srgbClr val="000000"/>
                </a:solidFill>
                <a:latin typeface="Arial" panose="02020603050405020304" pitchFamily="2"/>
              </a:rPr>
              <a:t>Standortsicherung und Weiterentwicklung des lokalen </a:t>
            </a:r>
            <a:r>
              <a:t/>
            </a:r>
            <a:br/>
            <a:r>
              <a:rPr lang="de-DE" sz="1950" spc="0">
                <a:solidFill>
                  <a:srgbClr val="000000"/>
                </a:solidFill>
                <a:latin typeface="Arial" panose="02020603050405020304" pitchFamily="2"/>
              </a:rPr>
              <a:t>Einzelhandels (Vollsortimenter)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16510" y="6563360"/>
            <a:ext cx="259715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1000" spc="130">
                <a:solidFill>
                  <a:srgbClr val="000000"/>
                </a:solidFill>
                <a:latin typeface="Arial" panose="02020603050405020304" pitchFamily="2"/>
              </a:rPr>
              <a:t>24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8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908" y="48895"/>
            <a:ext cx="4151630" cy="67119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73F737A9-233F-4E4F-952D-BBD266D8FE2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7575" y="88265"/>
            <a:ext cx="4151630" cy="671195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3512C702-72D5-4D06-B868-C458C48FAD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278" y="-35511"/>
            <a:ext cx="7687722" cy="670008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B90BF24-75E3-476E-9AE5-A7C2871012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3550">
            <a:off x="2808055" y="3865948"/>
            <a:ext cx="3527890" cy="2385847"/>
          </a:xfrm>
          <a:prstGeom prst="rect">
            <a:avLst/>
          </a:prstGeom>
          <a:scene3d>
            <a:camera prst="perspectiveContrastingLeftFacing">
              <a:rot lat="600000" lon="1800000" rev="21000000"/>
            </a:camera>
            <a:lightRig rig="threePt" dir="t"/>
          </a:scene3d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4FFCF003-9951-4C5B-A540-F06655DFA113}"/>
              </a:ext>
            </a:extLst>
          </p:cNvPr>
          <p:cNvSpPr/>
          <p:nvPr/>
        </p:nvSpPr>
        <p:spPr>
          <a:xfrm rot="590841">
            <a:off x="844061" y="2967335"/>
            <a:ext cx="7455887" cy="92333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Historie WENTEN 2040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E0BD952B-7E3A-486E-9562-227528DF234F}"/>
              </a:ext>
            </a:extLst>
          </p:cNvPr>
          <p:cNvSpPr/>
          <p:nvPr/>
        </p:nvSpPr>
        <p:spPr>
          <a:xfrm rot="590841">
            <a:off x="4103596" y="1777086"/>
            <a:ext cx="1527982" cy="307777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de-DE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egionalplanung</a:t>
            </a:r>
            <a:endParaRPr lang="de-DE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853D1372-2F2D-456A-8C86-A8ED5C4DF0AD}"/>
              </a:ext>
            </a:extLst>
          </p:cNvPr>
          <p:cNvSpPr/>
          <p:nvPr/>
        </p:nvSpPr>
        <p:spPr>
          <a:xfrm rot="590841">
            <a:off x="5424322" y="1919238"/>
            <a:ext cx="1717137" cy="307777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Raum- und </a:t>
            </a:r>
            <a:r>
              <a:rPr lang="de-DE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Umwelt</a:t>
            </a:r>
            <a:endParaRPr lang="de-DE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F25ED039-2B99-4E02-90F0-4F2EFEEE27C1}"/>
              </a:ext>
            </a:extLst>
          </p:cNvPr>
          <p:cNvSpPr/>
          <p:nvPr/>
        </p:nvSpPr>
        <p:spPr>
          <a:xfrm rot="590841">
            <a:off x="6947565" y="1919238"/>
            <a:ext cx="1348446" cy="307777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Lebensqualität</a:t>
            </a:r>
            <a:endParaRPr lang="de-DE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07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895"/>
            <a:ext cx="1560830" cy="6129655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3390" y="24130"/>
            <a:ext cx="2298065" cy="463550"/>
          </a:xfrm>
          <a:prstGeom prst="rect">
            <a:avLst/>
          </a:prstGeom>
        </p:spPr>
      </p:pic>
      <p:pic>
        <p:nvPicPr>
          <p:cNvPr id="13" name="Grafik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495" y="3730625"/>
            <a:ext cx="24130" cy="658495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628015" y="984250"/>
            <a:ext cx="8483600" cy="807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2400"/>
              </a:lnSpc>
              <a:spcAft>
                <a:spcPts val="3935"/>
              </a:spcAft>
            </a:pPr>
            <a:r>
              <a:rPr lang="de-DE" sz="2350" b="1" spc="10">
                <a:solidFill>
                  <a:srgbClr val="000000"/>
                </a:solidFill>
                <a:latin typeface="Arial" panose="02020603050405020304" pitchFamily="2"/>
              </a:rPr>
              <a:t>Entwicklungsziele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>
          <a:xfrm>
            <a:off x="628015" y="1791970"/>
            <a:ext cx="8025130" cy="753110"/>
          </a:xfrm>
          <a:prstGeom prst="rect">
            <a:avLst/>
          </a:prstGeom>
          <a:noFill/>
          <a:ln w="30480" cmpd="sng">
            <a:solidFill>
              <a:srgbClr val="BAE0E3"/>
            </a:solidFill>
            <a:prstDash val="solid"/>
          </a:ln>
        </p:spPr>
        <p:txBody>
          <a:bodyPr vert="horz" lIns="0" tIns="21590" rIns="0" bIns="0" anchor="t"/>
          <a:lstStyle/>
          <a:p>
            <a:pPr marL="137160" marR="1097280" indent="0" algn="l">
              <a:lnSpc>
                <a:spcPts val="2400"/>
              </a:lnSpc>
              <a:spcAft>
                <a:spcPts val="430"/>
              </a:spcAft>
            </a:pPr>
            <a:r>
              <a:rPr lang="de-DE" sz="1950" b="1" spc="0">
                <a:solidFill>
                  <a:srgbClr val="000000"/>
                </a:solidFill>
                <a:latin typeface="Arial" panose="02020603050405020304" pitchFamily="2"/>
              </a:rPr>
              <a:t>Lebensqualität von Windhagen ins Bewusstsein rücken: aktuelle Stärken hervorheben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0"/>
          </p:nvPr>
        </p:nvSpPr>
        <p:spPr>
          <a:xfrm>
            <a:off x="628015" y="2775585"/>
            <a:ext cx="8483600" cy="912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1325880" algn="l">
              <a:lnSpc>
                <a:spcPts val="1900"/>
              </a:lnSpc>
              <a:spcAft>
                <a:spcPts val="3405"/>
              </a:spcAft>
            </a:pPr>
            <a:r>
              <a:rPr lang="de-DE" sz="1600" b="1" spc="0" dirty="0">
                <a:solidFill>
                  <a:srgbClr val="000000"/>
                </a:solidFill>
                <a:latin typeface="Arial" panose="02020603050405020304" pitchFamily="2"/>
              </a:rPr>
              <a:t>Stärkung und Etablierung einer positiven Wahrnehmung der Stärken der Gemeine in der Bevölkerung </a:t>
            </a:r>
          </a:p>
          <a:p>
            <a:pPr marL="137160" marR="1325880" algn="l">
              <a:lnSpc>
                <a:spcPts val="1900"/>
              </a:lnSpc>
              <a:spcAft>
                <a:spcPts val="3405"/>
              </a:spcAft>
            </a:pPr>
            <a:r>
              <a:rPr lang="de-DE" sz="1600" b="1" spc="-25" dirty="0">
                <a:solidFill>
                  <a:srgbClr val="000000"/>
                </a:solidFill>
                <a:latin typeface="Arial" panose="02020603050405020304" pitchFamily="2"/>
              </a:rPr>
              <a:t>Lebensqualität der Gemeinde </a:t>
            </a:r>
            <a:r>
              <a:rPr lang="de-DE" sz="1600" b="1" spc="-25" dirty="0" err="1">
                <a:solidFill>
                  <a:srgbClr val="000000"/>
                </a:solidFill>
                <a:latin typeface="Arial" panose="02020603050405020304" pitchFamily="2"/>
              </a:rPr>
              <a:t>Windhagen</a:t>
            </a:r>
            <a:r>
              <a:rPr lang="de-DE" sz="1600" b="1" spc="-25" dirty="0">
                <a:solidFill>
                  <a:srgbClr val="000000"/>
                </a:solidFill>
                <a:latin typeface="Arial" panose="02020603050405020304" pitchFamily="2"/>
              </a:rPr>
              <a:t> nachhaltig verbessern </a:t>
            </a:r>
          </a:p>
          <a:p>
            <a:pPr marL="137160" marR="1325880" indent="0" algn="l">
              <a:lnSpc>
                <a:spcPts val="1900"/>
              </a:lnSpc>
              <a:spcAft>
                <a:spcPts val="3405"/>
              </a:spcAft>
            </a:pPr>
            <a:endParaRPr lang="de-DE" sz="1600" b="1" spc="0" dirty="0">
              <a:solidFill>
                <a:srgbClr val="000000"/>
              </a:solidFill>
              <a:latin typeface="Arial" panose="02020603050405020304" pitchFamily="2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628015" y="4482465"/>
            <a:ext cx="8483600" cy="2235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868680" indent="0" algn="l">
              <a:lnSpc>
                <a:spcPts val="1900"/>
              </a:lnSpc>
              <a:spcAft>
                <a:spcPts val="0"/>
              </a:spcAft>
            </a:pPr>
            <a:r>
              <a:rPr lang="de-DE" sz="1600" b="1" spc="0" dirty="0">
                <a:solidFill>
                  <a:srgbClr val="000000"/>
                </a:solidFill>
                <a:latin typeface="Arial" panose="02020603050405020304" pitchFamily="2"/>
              </a:rPr>
              <a:t>Sicherung und nachhaltige Weiterentwicklung der gewerblichen Entwicklung als starkes Rückgrat der Kommunalentwicklung von </a:t>
            </a:r>
            <a:r>
              <a:rPr lang="de-DE" sz="1600" b="1" spc="0" dirty="0" err="1">
                <a:solidFill>
                  <a:srgbClr val="000000"/>
                </a:solidFill>
                <a:latin typeface="Arial" panose="02020603050405020304" pitchFamily="2"/>
              </a:rPr>
              <a:t>Windhagen</a:t>
            </a:r>
            <a:r>
              <a:rPr lang="de-DE" sz="1600" b="1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137160" marR="0" indent="0" algn="l">
              <a:lnSpc>
                <a:spcPts val="1900"/>
              </a:lnSpc>
              <a:spcBef>
                <a:spcPts val="1920"/>
              </a:spcBef>
              <a:spcAft>
                <a:spcPts val="0"/>
              </a:spcAft>
            </a:pPr>
            <a:r>
              <a:rPr lang="de-DE" sz="1600" b="1" spc="0" dirty="0">
                <a:solidFill>
                  <a:srgbClr val="000000"/>
                </a:solidFill>
                <a:latin typeface="Arial" panose="02020603050405020304" pitchFamily="2"/>
              </a:rPr>
              <a:t>Berücksichtigung von Auswirkungen des Klimawandels in allen </a:t>
            </a:r>
            <a:r>
              <a:rPr dirty="0"/>
              <a:t/>
            </a:r>
            <a:br>
              <a:rPr dirty="0"/>
            </a:br>
            <a:r>
              <a:rPr lang="de-DE" sz="1600" b="1" spc="0" dirty="0">
                <a:solidFill>
                  <a:srgbClr val="000000"/>
                </a:solidFill>
                <a:latin typeface="Arial" panose="02020603050405020304" pitchFamily="2"/>
              </a:rPr>
              <a:t>kommunalpolitischen Entscheidungen </a:t>
            </a:r>
          </a:p>
          <a:p>
            <a:pPr marL="137160" marR="0" indent="0" algn="l">
              <a:lnSpc>
                <a:spcPts val="1800"/>
              </a:lnSpc>
              <a:spcBef>
                <a:spcPts val="2015"/>
              </a:spcBef>
              <a:spcAft>
                <a:spcPts val="4195"/>
              </a:spcAft>
            </a:pPr>
            <a:r>
              <a:rPr lang="de-DE" sz="1600" b="1" spc="0" dirty="0">
                <a:solidFill>
                  <a:srgbClr val="000000"/>
                </a:solidFill>
                <a:latin typeface="Arial" panose="02020603050405020304" pitchFamily="2"/>
              </a:rPr>
              <a:t>Ausbau und weitere Entwicklung nachhaltiger Mobilitätsformen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idx="10"/>
          </p:nvPr>
        </p:nvSpPr>
        <p:spPr>
          <a:xfrm>
            <a:off x="25400" y="6563360"/>
            <a:ext cx="250825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1000" spc="80">
                <a:solidFill>
                  <a:srgbClr val="000000"/>
                </a:solidFill>
                <a:latin typeface="Arial" panose="02020603050405020304" pitchFamily="2"/>
              </a:rPr>
              <a:t>19 </a:t>
            </a:r>
          </a:p>
        </p:txBody>
      </p:sp>
      <p:cxnSp>
        <p:nvCxnSpPr>
          <p:cNvPr id="15" name="Gerade Verbindung 14"/>
          <p:cNvCxnSpPr/>
          <p:nvPr/>
        </p:nvCxnSpPr>
        <p:spPr>
          <a:xfrm>
            <a:off x="1560830" y="658495"/>
            <a:ext cx="7358380" cy="0"/>
          </a:xfrm>
          <a:prstGeom prst="line">
            <a:avLst/>
          </a:prstGeom>
          <a:ln w="8890" cmpd="sng">
            <a:solidFill>
              <a:srgbClr val="7F7F7F"/>
            </a:solidFill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895"/>
            <a:ext cx="1560830" cy="6129655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3390" y="24130"/>
            <a:ext cx="2298065" cy="46355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622935" y="984250"/>
            <a:ext cx="8483600" cy="805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2400"/>
              </a:lnSpc>
              <a:spcAft>
                <a:spcPts val="3935"/>
              </a:spcAft>
            </a:pPr>
            <a:r>
              <a:rPr lang="de-DE" sz="2350" b="1" spc="10">
                <a:solidFill>
                  <a:srgbClr val="000000"/>
                </a:solidFill>
                <a:latin typeface="Arial" panose="02020603050405020304" pitchFamily="2"/>
              </a:rPr>
              <a:t>Entwicklungsziele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622935" y="1789430"/>
            <a:ext cx="8030210" cy="752475"/>
          </a:xfrm>
          <a:prstGeom prst="rect">
            <a:avLst/>
          </a:prstGeom>
          <a:noFill/>
          <a:ln w="30480" cmpd="sng">
            <a:solidFill>
              <a:srgbClr val="BAE0E3"/>
            </a:solidFill>
            <a:prstDash val="solid"/>
          </a:ln>
        </p:spPr>
        <p:txBody>
          <a:bodyPr vert="horz" lIns="0" tIns="52070" rIns="0" bIns="0" anchor="t"/>
          <a:lstStyle/>
          <a:p>
            <a:pPr marL="137160" marR="685800" indent="0" algn="l">
              <a:lnSpc>
                <a:spcPts val="2400"/>
              </a:lnSpc>
              <a:spcAft>
                <a:spcPts val="185"/>
              </a:spcAft>
            </a:pPr>
            <a:r>
              <a:rPr lang="de-DE" sz="1950" b="1" spc="0">
                <a:solidFill>
                  <a:srgbClr val="000000"/>
                </a:solidFill>
                <a:latin typeface="Arial" panose="02020603050405020304" pitchFamily="2"/>
              </a:rPr>
              <a:t>Windhagener Bürger*innen im Blick: Lebensqualität für alle Generationen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>
          <a:xfrm>
            <a:off x="622935" y="2787015"/>
            <a:ext cx="8483600" cy="1041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1965960" indent="0" algn="l">
              <a:lnSpc>
                <a:spcPts val="1900"/>
              </a:lnSpc>
              <a:spcAft>
                <a:spcPts val="4310"/>
              </a:spcAft>
            </a:pPr>
            <a:r>
              <a:rPr lang="de-DE" sz="1600" b="1" spc="0">
                <a:solidFill>
                  <a:srgbClr val="000000"/>
                </a:solidFill>
                <a:latin typeface="Arial" panose="02020603050405020304" pitchFamily="2"/>
              </a:rPr>
              <a:t>Frühzeitig anstehende Veränderungen der Altersstruktur bei allen Entscheidungen berücksichtigen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0"/>
          </p:nvPr>
        </p:nvSpPr>
        <p:spPr>
          <a:xfrm>
            <a:off x="622935" y="3828415"/>
            <a:ext cx="8030210" cy="752475"/>
          </a:xfrm>
          <a:prstGeom prst="rect">
            <a:avLst/>
          </a:prstGeom>
          <a:noFill/>
          <a:ln w="30480" cmpd="sng">
            <a:solidFill>
              <a:srgbClr val="BAE0E3"/>
            </a:solidFill>
            <a:prstDash val="solid"/>
          </a:ln>
        </p:spPr>
        <p:txBody>
          <a:bodyPr vert="horz" lIns="0" tIns="24765" rIns="0" bIns="0" anchor="t"/>
          <a:lstStyle/>
          <a:p>
            <a:pPr marL="137160" marR="1234440" indent="0" algn="l">
              <a:lnSpc>
                <a:spcPts val="2400"/>
              </a:lnSpc>
              <a:spcAft>
                <a:spcPts val="400"/>
              </a:spcAft>
            </a:pPr>
            <a:r>
              <a:rPr lang="de-DE" sz="1950" b="1" spc="0">
                <a:solidFill>
                  <a:srgbClr val="000000"/>
                </a:solidFill>
                <a:latin typeface="Arial" panose="02020603050405020304" pitchFamily="2"/>
              </a:rPr>
              <a:t>Starke Wirtschaft und hohe Lebensqualität im Einklang weiterentwickeln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622935" y="4798695"/>
            <a:ext cx="8483600" cy="1919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1920240" indent="0" algn="l">
              <a:lnSpc>
                <a:spcPts val="1900"/>
              </a:lnSpc>
              <a:spcAft>
                <a:spcPts val="11220"/>
              </a:spcAft>
            </a:pPr>
            <a:r>
              <a:rPr lang="de-DE" sz="1600" b="1" spc="0">
                <a:solidFill>
                  <a:srgbClr val="000000"/>
                </a:solidFill>
                <a:latin typeface="Arial" panose="02020603050405020304" pitchFamily="2"/>
              </a:rPr>
              <a:t>Gemeinde Windhagen als bedeutenden Wirtschaftsstandort in der Verbandsgemeinde Asbach erhalten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0"/>
          </p:nvPr>
        </p:nvSpPr>
        <p:spPr>
          <a:xfrm>
            <a:off x="16510" y="6563360"/>
            <a:ext cx="259715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1000" spc="130">
                <a:solidFill>
                  <a:srgbClr val="000000"/>
                </a:solidFill>
                <a:latin typeface="Arial" panose="02020603050405020304" pitchFamily="2"/>
              </a:rPr>
              <a:t>20 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1560830" y="658495"/>
            <a:ext cx="7358380" cy="0"/>
          </a:xfrm>
          <a:prstGeom prst="line">
            <a:avLst/>
          </a:prstGeom>
          <a:ln w="8890" cmpd="sng">
            <a:solidFill>
              <a:srgbClr val="7F7F7F"/>
            </a:solidFill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895"/>
            <a:ext cx="1560830" cy="6129655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3390" y="24130"/>
            <a:ext cx="2298065" cy="463550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7170202"/>
              </p:ext>
            </p:extLst>
          </p:nvPr>
        </p:nvGraphicFramePr>
        <p:xfrm>
          <a:off x="0" y="12700"/>
          <a:ext cx="9144000" cy="6184900"/>
        </p:xfrm>
        <a:graphic>
          <a:graphicData uri="http://schemas.openxmlformats.org/drawingml/2006/table">
            <a:tbl>
              <a:tblPr/>
              <a:tblGrid>
                <a:gridCol w="1560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42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0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5795">
                <a:tc rowSpan="2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9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0" marR="0" indent="0" algn="l">
                        <a:lnSpc>
                          <a:spcPts val="2700"/>
                        </a:lnSpc>
                        <a:spcBef>
                          <a:spcPts val="18140"/>
                        </a:spcBef>
                        <a:spcAft>
                          <a:spcPts val="0"/>
                        </a:spcAft>
                      </a:pPr>
                      <a:endParaRPr lang="de-DE" sz="2350" b="1" spc="0" dirty="0">
                        <a:solidFill>
                          <a:srgbClr val="000000"/>
                        </a:solidFill>
                        <a:latin typeface="Arial" panose="02020603050405020304" pitchFamily="2"/>
                      </a:endParaRPr>
                    </a:p>
                    <a:p>
                      <a:pPr marL="0" marR="472440" indent="0" algn="r">
                        <a:lnSpc>
                          <a:spcPts val="2700"/>
                        </a:lnSpc>
                        <a:spcBef>
                          <a:spcPts val="710"/>
                        </a:spcBef>
                        <a:spcAft>
                          <a:spcPts val="19215"/>
                        </a:spcAft>
                      </a:pPr>
                      <a:endParaRPr lang="de-DE" sz="2350" b="1" spc="0" dirty="0">
                        <a:solidFill>
                          <a:srgbClr val="000000"/>
                        </a:solidFill>
                        <a:latin typeface="Arial" panose="02020603050405020304" pitchFamily="2"/>
                      </a:endParaRPr>
                    </a:p>
                    <a:p>
                      <a:pPr marL="0" marR="472440" indent="0" algn="r">
                        <a:lnSpc>
                          <a:spcPts val="2700"/>
                        </a:lnSpc>
                        <a:spcBef>
                          <a:spcPts val="710"/>
                        </a:spcBef>
                        <a:spcAft>
                          <a:spcPts val="19215"/>
                        </a:spcAft>
                      </a:pPr>
                      <a:r>
                        <a:rPr lang="de-DE" sz="2350" b="1" spc="0" dirty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Maßnahmenvorschläge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7F7F7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7F7F7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16510" y="6563360"/>
            <a:ext cx="228600" cy="154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r">
              <a:lnSpc>
                <a:spcPts val="1100"/>
              </a:lnSpc>
              <a:spcAft>
                <a:spcPts val="15"/>
              </a:spcAft>
            </a:pPr>
            <a:r>
              <a:rPr lang="de-DE" sz="1000" spc="45">
                <a:solidFill>
                  <a:srgbClr val="000000"/>
                </a:solidFill>
                <a:latin typeface="Arial" panose="02020603050405020304" pitchFamily="2"/>
              </a:rPr>
              <a:t>21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895"/>
            <a:ext cx="1560830" cy="6129655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3390" y="24130"/>
            <a:ext cx="2298065" cy="46355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768350" y="1200785"/>
            <a:ext cx="8343900" cy="5517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1554480" indent="0" algn="l">
              <a:lnSpc>
                <a:spcPts val="2200"/>
              </a:lnSpc>
              <a:spcAft>
                <a:spcPts val="0"/>
              </a:spcAft>
            </a:pPr>
            <a:r>
              <a:rPr lang="de-DE" sz="1950" b="1" spc="0">
                <a:solidFill>
                  <a:srgbClr val="000000"/>
                </a:solidFill>
                <a:latin typeface="Arial" panose="02020603050405020304" pitchFamily="2"/>
              </a:rPr>
              <a:t>Lebensqualität von Windhagen ins Bewusstsein rücken: aktuelle Stärken hervorheben </a:t>
            </a:r>
          </a:p>
          <a:p>
            <a:pPr marL="137160" marR="1097280" indent="137160" algn="l">
              <a:lnSpc>
                <a:spcPts val="2400"/>
              </a:lnSpc>
              <a:spcBef>
                <a:spcPts val="2410"/>
              </a:spcBef>
              <a:spcAft>
                <a:spcPts val="0"/>
              </a:spcAft>
              <a:buFont typeface="Symbol"/>
              <a:buChar char="·"/>
            </a:pPr>
            <a:r>
              <a:rPr lang="de-DE" sz="1950" spc="0">
                <a:solidFill>
                  <a:srgbClr val="000000"/>
                </a:solidFill>
                <a:latin typeface="Arial" panose="02020603050405020304" pitchFamily="2"/>
              </a:rPr>
              <a:t>Durchführung eines Foto- und/oder Ideenwettbewerbs: „Das ist mein Windhagen“ </a:t>
            </a:r>
          </a:p>
          <a:p>
            <a:pPr marL="137160" marR="0" indent="137160" algn="l">
              <a:lnSpc>
                <a:spcPts val="2500"/>
              </a:lnSpc>
              <a:spcBef>
                <a:spcPts val="405"/>
              </a:spcBef>
              <a:spcAft>
                <a:spcPts val="0"/>
              </a:spcAft>
              <a:buFont typeface="Symbol"/>
              <a:buChar char="·"/>
            </a:pPr>
            <a:r>
              <a:rPr lang="de-DE" sz="1950" spc="20">
                <a:solidFill>
                  <a:srgbClr val="000000"/>
                </a:solidFill>
                <a:latin typeface="Arial" panose="02020603050405020304" pitchFamily="2"/>
              </a:rPr>
              <a:t>Artikelserie über Windhagener Vereine und deren Aktivitäten </a:t>
            </a:r>
          </a:p>
          <a:p>
            <a:pPr marL="137160" marR="1097280" indent="137160" algn="l">
              <a:lnSpc>
                <a:spcPts val="2400"/>
              </a:lnSpc>
              <a:spcBef>
                <a:spcPts val="480"/>
              </a:spcBef>
              <a:spcAft>
                <a:spcPts val="23650"/>
              </a:spcAft>
              <a:buFont typeface="Symbol"/>
              <a:buChar char="·"/>
            </a:pPr>
            <a:r>
              <a:rPr lang="de-DE" sz="1950" spc="0">
                <a:solidFill>
                  <a:srgbClr val="000000"/>
                </a:solidFill>
                <a:latin typeface="Arial" panose="02020603050405020304" pitchFamily="2"/>
              </a:rPr>
              <a:t>Natur erleben in Windhagen: Spaziergänge und Radtouren von Windhagenern für Windhagener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16510" y="6569075"/>
            <a:ext cx="256540" cy="138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950" spc="140">
                <a:solidFill>
                  <a:srgbClr val="000000"/>
                </a:solidFill>
                <a:latin typeface="Arial" panose="02020603050405020304" pitchFamily="2"/>
              </a:rPr>
              <a:t>22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1560830" y="658495"/>
            <a:ext cx="7358380" cy="0"/>
          </a:xfrm>
          <a:prstGeom prst="line">
            <a:avLst/>
          </a:prstGeom>
          <a:ln w="8890" cmpd="sng">
            <a:solidFill>
              <a:srgbClr val="7F7F7F"/>
            </a:solidFill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895"/>
            <a:ext cx="1560830" cy="6129655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3390" y="24130"/>
            <a:ext cx="2298065" cy="46355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765810" y="1200785"/>
            <a:ext cx="8343900" cy="5517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950" b="1" spc="-20">
                <a:solidFill>
                  <a:srgbClr val="000000"/>
                </a:solidFill>
                <a:latin typeface="Arial" panose="02020603050405020304" pitchFamily="2"/>
              </a:rPr>
              <a:t>Lebensqualität der Gemeinde Windhagen nachhaltig verbessern </a:t>
            </a:r>
          </a:p>
          <a:p>
            <a:pPr marL="182880" marR="1965960" indent="182880" algn="l">
              <a:lnSpc>
                <a:spcPts val="2400"/>
              </a:lnSpc>
              <a:spcBef>
                <a:spcPts val="4810"/>
              </a:spcBef>
              <a:spcAft>
                <a:spcPts val="0"/>
              </a:spcAft>
              <a:buFont typeface="Symbol"/>
              <a:buChar char="·"/>
            </a:pPr>
            <a:r>
              <a:rPr lang="de-DE" sz="1950" spc="0">
                <a:solidFill>
                  <a:srgbClr val="000000"/>
                </a:solidFill>
                <a:latin typeface="Arial" panose="02020603050405020304" pitchFamily="2"/>
              </a:rPr>
              <a:t>Einrichtung einer Bauberatung (Umbau statt Neubau) in Zusammenarbeit mit der Verbandsgemeinde </a:t>
            </a:r>
          </a:p>
          <a:p>
            <a:pPr marL="182880" marR="777240" indent="182880" algn="l">
              <a:lnSpc>
                <a:spcPts val="24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de-DE" sz="1950" spc="0">
                <a:solidFill>
                  <a:srgbClr val="000000"/>
                </a:solidFill>
                <a:latin typeface="Arial" panose="02020603050405020304" pitchFamily="2"/>
              </a:rPr>
              <a:t>Etablierung eines Projektes zur klimagerechten Weiterentwicklung des Forstbestandes </a:t>
            </a:r>
          </a:p>
          <a:p>
            <a:pPr marL="182880" marR="685800" indent="182880" algn="l">
              <a:lnSpc>
                <a:spcPts val="24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de-DE" sz="1950" spc="0">
                <a:solidFill>
                  <a:srgbClr val="000000"/>
                </a:solidFill>
                <a:latin typeface="Arial" panose="02020603050405020304" pitchFamily="2"/>
              </a:rPr>
              <a:t>Beauftragung eines Gewerbeflächenentwicklungskonzeptes für die Gemeinde Windhagen </a:t>
            </a:r>
          </a:p>
          <a:p>
            <a:pPr marL="182880" marR="0" indent="182880" algn="l">
              <a:lnSpc>
                <a:spcPts val="2500"/>
              </a:lnSpc>
              <a:spcBef>
                <a:spcPts val="400"/>
              </a:spcBef>
              <a:spcAft>
                <a:spcPts val="0"/>
              </a:spcAft>
              <a:buFont typeface="Symbol"/>
              <a:buChar char="·"/>
            </a:pPr>
            <a:r>
              <a:rPr lang="de-DE" sz="1950" spc="10">
                <a:solidFill>
                  <a:srgbClr val="000000"/>
                </a:solidFill>
                <a:latin typeface="Arial" panose="02020603050405020304" pitchFamily="2"/>
              </a:rPr>
              <a:t>Etablierung innovativer Mobilitätsformate </a:t>
            </a:r>
          </a:p>
          <a:p>
            <a:pPr marL="182880" marR="0" indent="182880" algn="l">
              <a:lnSpc>
                <a:spcPts val="2500"/>
              </a:lnSpc>
              <a:spcBef>
                <a:spcPts val="400"/>
              </a:spcBef>
              <a:spcAft>
                <a:spcPts val="0"/>
              </a:spcAft>
              <a:buFont typeface="Symbol"/>
              <a:buChar char="·"/>
            </a:pPr>
            <a:r>
              <a:rPr lang="de-DE" sz="1950" spc="15">
                <a:solidFill>
                  <a:srgbClr val="000000"/>
                </a:solidFill>
                <a:latin typeface="Arial" panose="02020603050405020304" pitchFamily="2"/>
              </a:rPr>
              <a:t>Förderung von Rad- und Fußverkehr </a:t>
            </a:r>
          </a:p>
          <a:p>
            <a:pPr marL="182880" marR="1874520" indent="182880" algn="l">
              <a:lnSpc>
                <a:spcPts val="24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de-DE" sz="1950" spc="0">
                <a:solidFill>
                  <a:srgbClr val="000000"/>
                </a:solidFill>
                <a:latin typeface="Arial" panose="02020603050405020304" pitchFamily="2"/>
              </a:rPr>
              <a:t>Initiierung einer Teilnahme der VG Asbach an der Aktion „Stadtradeln“ </a:t>
            </a:r>
          </a:p>
          <a:p>
            <a:pPr marL="182880" marR="0" indent="182880" algn="l">
              <a:lnSpc>
                <a:spcPts val="2500"/>
              </a:lnSpc>
              <a:spcBef>
                <a:spcPts val="425"/>
              </a:spcBef>
              <a:spcAft>
                <a:spcPts val="7300"/>
              </a:spcAft>
              <a:buFont typeface="Symbol"/>
              <a:buChar char="·"/>
            </a:pPr>
            <a:r>
              <a:rPr lang="de-DE" sz="1950" spc="10">
                <a:solidFill>
                  <a:srgbClr val="000000"/>
                </a:solidFill>
                <a:latin typeface="Arial" panose="02020603050405020304" pitchFamily="2"/>
              </a:rPr>
              <a:t>Einrichtung von Mitfahrerbänken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16510" y="6563360"/>
            <a:ext cx="259715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1000" spc="130">
                <a:solidFill>
                  <a:srgbClr val="000000"/>
                </a:solidFill>
                <a:latin typeface="Arial" panose="02020603050405020304" pitchFamily="2"/>
              </a:rPr>
              <a:t>23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1560830" y="658495"/>
            <a:ext cx="7358380" cy="0"/>
          </a:xfrm>
          <a:prstGeom prst="line">
            <a:avLst/>
          </a:prstGeom>
          <a:ln w="8890" cmpd="sng">
            <a:solidFill>
              <a:srgbClr val="7F7F7F"/>
            </a:solidFill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895"/>
            <a:ext cx="1560830" cy="6129655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3390" y="24130"/>
            <a:ext cx="2298065" cy="46355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760095" y="1200785"/>
            <a:ext cx="8343900" cy="5517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1143000" indent="0" algn="l">
              <a:lnSpc>
                <a:spcPts val="2200"/>
              </a:lnSpc>
              <a:spcAft>
                <a:spcPts val="0"/>
              </a:spcAft>
            </a:pPr>
            <a:r>
              <a:rPr lang="de-DE" sz="1950" b="1" spc="0">
                <a:solidFill>
                  <a:srgbClr val="000000"/>
                </a:solidFill>
                <a:latin typeface="Arial" panose="02020603050405020304" pitchFamily="2"/>
              </a:rPr>
              <a:t>Windhagener Bürger*innen im Blick: Lebensqualität für alle Generationen </a:t>
            </a:r>
          </a:p>
          <a:p>
            <a:pPr marL="137160" marR="0" indent="137160" algn="l">
              <a:lnSpc>
                <a:spcPts val="2400"/>
              </a:lnSpc>
              <a:spcBef>
                <a:spcPts val="2410"/>
              </a:spcBef>
              <a:spcAft>
                <a:spcPts val="31805"/>
              </a:spcAft>
              <a:buFont typeface="Symbol"/>
              <a:buChar char="·"/>
            </a:pPr>
            <a:r>
              <a:rPr lang="de-DE" sz="1950" spc="0">
                <a:solidFill>
                  <a:srgbClr val="000000"/>
                </a:solidFill>
                <a:latin typeface="Arial" panose="02020603050405020304" pitchFamily="2"/>
              </a:rPr>
              <a:t>Standortsicherung und Weiterentwicklung des lokalen </a:t>
            </a:r>
            <a:r>
              <a:t/>
            </a:r>
            <a:br/>
            <a:r>
              <a:rPr lang="de-DE" sz="1950" spc="0">
                <a:solidFill>
                  <a:srgbClr val="000000"/>
                </a:solidFill>
                <a:latin typeface="Arial" panose="02020603050405020304" pitchFamily="2"/>
              </a:rPr>
              <a:t>Einzelhandels (Vollsortimenter)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16510" y="6563360"/>
            <a:ext cx="259715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1000" spc="130">
                <a:solidFill>
                  <a:srgbClr val="000000"/>
                </a:solidFill>
                <a:latin typeface="Arial" panose="02020603050405020304" pitchFamily="2"/>
              </a:rPr>
              <a:t>24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1560830" y="658495"/>
            <a:ext cx="7358380" cy="0"/>
          </a:xfrm>
          <a:prstGeom prst="line">
            <a:avLst/>
          </a:prstGeom>
          <a:ln w="8890" cmpd="sng">
            <a:solidFill>
              <a:srgbClr val="7F7F7F"/>
            </a:solidFill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51630" cy="67119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813121" y="227687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Operationsplan</a:t>
            </a:r>
          </a:p>
        </p:txBody>
      </p:sp>
    </p:spTree>
    <p:extLst>
      <p:ext uri="{BB962C8B-B14F-4D97-AF65-F5344CB8AC3E}">
        <p14:creationId xmlns:p14="http://schemas.microsoft.com/office/powerpoint/2010/main" xmlns="" val="787486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51630" cy="6711950"/>
          </a:xfrm>
          <a:prstGeom prst="rect">
            <a:avLst/>
          </a:prstGeom>
        </p:spPr>
      </p:pic>
      <p:pic>
        <p:nvPicPr>
          <p:cNvPr id="5" name="Picture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60729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51630" cy="67119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813121" y="227687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Organisationsstruktur</a:t>
            </a:r>
          </a:p>
        </p:txBody>
      </p:sp>
    </p:spTree>
    <p:extLst>
      <p:ext uri="{BB962C8B-B14F-4D97-AF65-F5344CB8AC3E}">
        <p14:creationId xmlns:p14="http://schemas.microsoft.com/office/powerpoint/2010/main" xmlns="" val="395243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" y="57785"/>
            <a:ext cx="4151630" cy="671195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256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E4658384-7456-4554-B1AD-9C4CC8681E1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A526945A-43C5-49F7-B794-FC2574199B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9" y="69813"/>
            <a:ext cx="4151736" cy="671837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310B0D6-FF12-4B27-9925-8353C32303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429000"/>
            <a:ext cx="7391040" cy="15253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8906B9A0-3073-4792-9647-43470E91B05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5064905"/>
            <a:ext cx="7393994" cy="1525338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xmlns="" id="{8F659907-5EAC-42EF-ACB8-70E9D1C743AA}"/>
              </a:ext>
            </a:extLst>
          </p:cNvPr>
          <p:cNvCxnSpPr>
            <a:cxnSpLocks/>
          </p:cNvCxnSpPr>
          <p:nvPr/>
        </p:nvCxnSpPr>
        <p:spPr>
          <a:xfrm flipH="1" flipV="1">
            <a:off x="2148449" y="2019657"/>
            <a:ext cx="22946" cy="15973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4A4B74E7-8244-479F-9844-90AB0F8CC38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841090">
            <a:off x="6335247" y="1936627"/>
            <a:ext cx="574189" cy="163233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A830820B-9314-4940-80A9-55C0EC740AA8}"/>
              </a:ext>
            </a:extLst>
          </p:cNvPr>
          <p:cNvSpPr txBox="1"/>
          <p:nvPr/>
        </p:nvSpPr>
        <p:spPr>
          <a:xfrm>
            <a:off x="387982" y="959683"/>
            <a:ext cx="339078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Ratssitzung v. 12.09.2019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Gesamtbebauungsplan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Schulwegesicherung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Klimaschutzmaßnahmen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78B03192-AF61-4BEC-9722-96AD627AB59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4672" y="989061"/>
            <a:ext cx="447675" cy="4476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6E6A6031-3AB3-486A-AEB8-9516090E206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358160" flipH="1">
            <a:off x="3722056" y="600474"/>
            <a:ext cx="631235" cy="179451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E3DDF3BA-F2E3-49D1-A343-A37A2925771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0082" y="1594882"/>
            <a:ext cx="529776" cy="563955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7E247780-AB44-4945-86E5-1A3AA2328A3C}"/>
              </a:ext>
            </a:extLst>
          </p:cNvPr>
          <p:cNvSpPr txBox="1"/>
          <p:nvPr/>
        </p:nvSpPr>
        <p:spPr>
          <a:xfrm>
            <a:off x="4923670" y="1230213"/>
            <a:ext cx="213682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Antrag im Rat am 10/2019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DBCFBC14-CFAB-47ED-B654-0DFD5FB20E7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2341" y="1261214"/>
            <a:ext cx="438150" cy="44767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xmlns="" id="{C025DD46-7F1C-464A-B5D8-CFF65406BDC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34417" y="5946983"/>
            <a:ext cx="932311" cy="63156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xmlns="" id="{08EDBBB7-CBF4-4CD7-B32C-EC2E846446F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36841" y="2405538"/>
            <a:ext cx="702066" cy="347258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xmlns="" id="{A973271D-4068-46B1-9ABD-8D1BA68FBED8}"/>
              </a:ext>
            </a:extLst>
          </p:cNvPr>
          <p:cNvSpPr txBox="1"/>
          <p:nvPr/>
        </p:nvSpPr>
        <p:spPr>
          <a:xfrm rot="1125097">
            <a:off x="7610305" y="4655953"/>
            <a:ext cx="1024235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&amp; Angebot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FFFD2BE4-F3FE-45B4-AE61-65A3A8BD32ED}"/>
              </a:ext>
            </a:extLst>
          </p:cNvPr>
          <p:cNvSpPr txBox="1"/>
          <p:nvPr/>
        </p:nvSpPr>
        <p:spPr>
          <a:xfrm rot="20331317">
            <a:off x="7578858" y="5945216"/>
            <a:ext cx="102423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&amp; Umsetzung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4711E2FD-5C47-49CD-B05C-B0B16282571F}"/>
              </a:ext>
            </a:extLst>
          </p:cNvPr>
          <p:cNvSpPr txBox="1"/>
          <p:nvPr/>
        </p:nvSpPr>
        <p:spPr>
          <a:xfrm>
            <a:off x="1533521" y="6387967"/>
            <a:ext cx="1802519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Grundlagen, 1. Ideen &amp;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230C6E00-E786-4144-BA4A-630349BB144F}"/>
              </a:ext>
            </a:extLst>
          </p:cNvPr>
          <p:cNvSpPr txBox="1"/>
          <p:nvPr/>
        </p:nvSpPr>
        <p:spPr>
          <a:xfrm>
            <a:off x="4278048" y="5422364"/>
            <a:ext cx="942023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Vorstellung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xmlns="" id="{EFE6FBD7-352B-4B86-A782-C476FCB3A1E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36805" y="1954927"/>
            <a:ext cx="1901119" cy="128915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xmlns="" id="{040D67E3-1DE6-4D1F-BA3F-2C4D40393B4A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23670" y="197952"/>
            <a:ext cx="885825" cy="100965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xmlns="" id="{397F2950-1D8C-4124-B83C-138A9B3423C0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48019" y="202714"/>
            <a:ext cx="847725" cy="1000125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xmlns="" id="{4D70A69B-02F7-4048-A44B-2A1C7A0849B1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33249" y="188893"/>
            <a:ext cx="8858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20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" y="57785"/>
            <a:ext cx="4151630" cy="671195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411760" y="3229094"/>
            <a:ext cx="5530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/>
              <a:t> </a:t>
            </a:r>
            <a:r>
              <a:rPr lang="de-DE" sz="2400" b="1" dirty="0"/>
              <a:t>Weiteres vorgehen und Maßnahmen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F381E06-3EC9-4CB3-A447-64E56C0B51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005064"/>
            <a:ext cx="25527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551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" y="57785"/>
            <a:ext cx="4151630" cy="671195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004048" y="2204864"/>
            <a:ext cx="3600400" cy="2880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148064" y="2132856"/>
            <a:ext cx="2952328" cy="43204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36198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6050"/>
            <a:ext cx="4151630" cy="671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168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5908" y="48895"/>
            <a:ext cx="4151630" cy="67119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73F737A9-233F-4E4F-952D-BBD266D8FE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7575" y="88265"/>
            <a:ext cx="4151630" cy="67119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53232FC-215E-40CA-B78A-BE7632796A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2305" y="667718"/>
            <a:ext cx="2571750" cy="16859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DAD6D9B5-E0EC-408F-B4CC-EC61E1A86BE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805" y="3096561"/>
            <a:ext cx="1646063" cy="106689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06F31631-9F42-4E72-A341-F214AEAF507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17322" y="5655025"/>
            <a:ext cx="2783955" cy="110632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5015CFB5-03AE-4F71-913B-EE127EC775F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0176" y="5578313"/>
            <a:ext cx="983170" cy="108487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F2547FB3-0B51-4D18-836E-18831808C41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3640" y="4242643"/>
            <a:ext cx="869961" cy="107498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E3F1853C-E873-44A1-9E49-CF655A80B94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77935" y="5317627"/>
            <a:ext cx="984579" cy="10578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66883CB7-C4B1-4426-BE89-48B1F478994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0143" y="5617274"/>
            <a:ext cx="841457" cy="105559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29F97C1E-9F9C-4F5B-8305-1845AD155AE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6296" y="5085729"/>
            <a:ext cx="905593" cy="107498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43DFC6EF-5FF2-4C89-8881-CEACE089A0D6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18057" y="4247484"/>
            <a:ext cx="905130" cy="110240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BE630D9C-607C-4420-80D5-C3287BDD541E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66633" y="4931437"/>
            <a:ext cx="905131" cy="110442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xmlns="" id="{49B0BB3D-3747-4C88-A3EA-C8DA5E438021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54830" y="2894299"/>
            <a:ext cx="1323975" cy="13335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BD733A3E-18F8-4E9F-8B9F-AEA183725C23}"/>
              </a:ext>
            </a:extLst>
          </p:cNvPr>
          <p:cNvSpPr txBox="1"/>
          <p:nvPr/>
        </p:nvSpPr>
        <p:spPr>
          <a:xfrm>
            <a:off x="3828753" y="2126755"/>
            <a:ext cx="3047503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2 Vorbereitende Treffen im Arbeitskreis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Vorstellung des Angebotes 03/2020,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</a:rPr>
              <a:t>Abstimmung im Rat+ Beauftragung der TU-KL 04/2020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8137DA5-2410-4EEB-AA50-9FFA4BE49BA6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32392" y="3522529"/>
            <a:ext cx="2587101" cy="1647183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A2619CCC-C443-41F2-9F80-B2BB2D0277D1}"/>
              </a:ext>
            </a:extLst>
          </p:cNvPr>
          <p:cNvSpPr/>
          <p:nvPr/>
        </p:nvSpPr>
        <p:spPr>
          <a:xfrm rot="590841">
            <a:off x="3942549" y="-193626"/>
            <a:ext cx="4916731" cy="175432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endParaRPr lang="de-DE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de-DE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WENTEN 2040</a:t>
            </a:r>
          </a:p>
        </p:txBody>
      </p:sp>
    </p:spTree>
    <p:extLst>
      <p:ext uri="{BB962C8B-B14F-4D97-AF65-F5344CB8AC3E}">
        <p14:creationId xmlns:p14="http://schemas.microsoft.com/office/powerpoint/2010/main" xmlns="" val="319859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908" y="48895"/>
            <a:ext cx="4151630" cy="67119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73F737A9-233F-4E4F-952D-BBD266D8FE2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5" y="73025"/>
            <a:ext cx="4151630" cy="671195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33892CD6-0FB0-4F01-8ED3-D39CFEA92D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278" y="0"/>
            <a:ext cx="7687722" cy="670008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9F26BD55-6FDB-4967-9A0A-C78ACDCFBD2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0727" y="1800170"/>
            <a:ext cx="2444774" cy="16288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A5C056D-82CE-42C1-9D57-3E62D164C84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026" y="332656"/>
            <a:ext cx="2584928" cy="165215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22793C86-8BCD-483C-8C5C-B3086F250350}"/>
              </a:ext>
            </a:extLst>
          </p:cNvPr>
          <p:cNvSpPr/>
          <p:nvPr/>
        </p:nvSpPr>
        <p:spPr>
          <a:xfrm rot="590841">
            <a:off x="3942549" y="-193626"/>
            <a:ext cx="4916731" cy="175432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endParaRPr lang="de-DE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de-DE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WENTEN 2040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949DE4AF-B185-4FF1-AAFC-5E3115B0F45D}"/>
              </a:ext>
            </a:extLst>
          </p:cNvPr>
          <p:cNvSpPr/>
          <p:nvPr/>
        </p:nvSpPr>
        <p:spPr>
          <a:xfrm rot="590841">
            <a:off x="5326777" y="962445"/>
            <a:ext cx="3365024" cy="1200329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endParaRPr lang="de-DE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de-DE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Ideen von anderen Gemeinden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71820DDE-7EDF-4BAD-AA8F-25E65B3310C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2614585"/>
            <a:ext cx="990600" cy="838200"/>
          </a:xfrm>
          <a:prstGeom prst="rect">
            <a:avLst/>
          </a:prstGeom>
          <a:ln w="38100">
            <a:solidFill>
              <a:schemeClr val="bg1"/>
            </a:solidFill>
          </a:ln>
          <a:scene3d>
            <a:camera prst="perspectiveContrastingLeftFacing"/>
            <a:lightRig rig="threePt" dir="t"/>
          </a:scene3d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77C7579E-99FF-4452-B232-EBF50524B01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40094" y="2989172"/>
            <a:ext cx="1304925" cy="1038225"/>
          </a:xfrm>
          <a:prstGeom prst="rect">
            <a:avLst/>
          </a:prstGeom>
          <a:ln w="38100">
            <a:solidFill>
              <a:schemeClr val="bg1"/>
            </a:solidFill>
          </a:ln>
          <a:scene3d>
            <a:camera prst="perspectiveContrastingLeftFacing"/>
            <a:lightRig rig="threePt" dir="t"/>
          </a:scene3d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20888AF3-C68B-4571-865D-4BC0A152E34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33582" y="3640447"/>
            <a:ext cx="1019175" cy="885825"/>
          </a:xfrm>
          <a:prstGeom prst="rect">
            <a:avLst/>
          </a:prstGeom>
          <a:ln w="38100">
            <a:solidFill>
              <a:schemeClr val="bg1"/>
            </a:solidFill>
          </a:ln>
          <a:scene3d>
            <a:camera prst="perspectiveContrastingLeftFacing"/>
            <a:lightRig rig="threePt" dir="t"/>
          </a:scene3d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CEF3CAF9-4AA4-4A09-B110-3F10EEF4571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0796" y="4214930"/>
            <a:ext cx="1409700" cy="933450"/>
          </a:xfrm>
          <a:prstGeom prst="rect">
            <a:avLst/>
          </a:prstGeom>
          <a:ln w="38100">
            <a:solidFill>
              <a:schemeClr val="bg1"/>
            </a:solidFill>
          </a:ln>
          <a:scene3d>
            <a:camera prst="perspectiveContrastingLeftFacing"/>
            <a:lightRig rig="threePt" dir="t"/>
          </a:scene3d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BF0F32D9-31D3-4DF2-8921-2541D392B77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75012" y="4681655"/>
            <a:ext cx="1144431" cy="933450"/>
          </a:xfrm>
          <a:prstGeom prst="rect">
            <a:avLst/>
          </a:prstGeom>
          <a:ln w="38100">
            <a:solidFill>
              <a:schemeClr val="bg1"/>
            </a:solidFill>
          </a:ln>
          <a:scene3d>
            <a:camera prst="perspectiveContrastingLeftFacing"/>
            <a:lightRig rig="threePt" dir="t"/>
          </a:scene3d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FC1FDDC9-302F-4373-8EDD-92DB8026F8C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9784" y="4731687"/>
            <a:ext cx="1144432" cy="1118274"/>
          </a:xfrm>
          <a:prstGeom prst="rect">
            <a:avLst/>
          </a:prstGeom>
          <a:ln w="38100">
            <a:solidFill>
              <a:schemeClr val="bg1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6D22D498-9B03-4115-9964-8F32CF91B954}"/>
              </a:ext>
            </a:extLst>
          </p:cNvPr>
          <p:cNvSpPr/>
          <p:nvPr/>
        </p:nvSpPr>
        <p:spPr>
          <a:xfrm>
            <a:off x="2582879" y="3424239"/>
            <a:ext cx="367280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de-DE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Grundlagenermittlung bis 06-2020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F07CEA98-1279-4C37-8D79-B2E547C2E896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7828" y="4552122"/>
            <a:ext cx="3666091" cy="220872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5709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908" y="48895"/>
            <a:ext cx="4151630" cy="67119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73F737A9-233F-4E4F-952D-BBD266D8FE2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7575" y="88265"/>
            <a:ext cx="4151630" cy="67119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2E315F65-8A5D-44A6-B5A4-E27BCFDA40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85995"/>
            <a:ext cx="1762125" cy="16478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EF38DF86-B671-4946-8970-9912420E67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620688"/>
            <a:ext cx="4743450" cy="14478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E321010-8379-44D7-8628-E2A3CFB9A1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93538" y="2151259"/>
            <a:ext cx="4698033" cy="3145361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811C02F0-89FE-4D89-AEC2-BE2DE8110C9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855535" y="2116982"/>
            <a:ext cx="5857875" cy="400050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47128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908" y="48895"/>
            <a:ext cx="4151630" cy="67119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73F737A9-233F-4E4F-952D-BBD266D8FE2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7575" y="88265"/>
            <a:ext cx="4151630" cy="67119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5839D81-07AA-4858-A43C-06A8B8457E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85995"/>
            <a:ext cx="1762125" cy="16478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2FEB5513-69C5-4264-88DB-8400F958F2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6318" y="385995"/>
            <a:ext cx="4447530" cy="2394824"/>
          </a:xfrm>
          <a:prstGeom prst="rect">
            <a:avLst/>
          </a:prstGeom>
          <a:ln w="9525">
            <a:solidFill>
              <a:schemeClr val="tx1"/>
            </a:solidFill>
          </a:ln>
          <a:scene3d>
            <a:camera prst="perspectiveFront"/>
            <a:lightRig rig="threePt" dir="t"/>
          </a:scene3d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2BEAB7F3-6F9A-4F2F-A3B9-E1FDE0A016E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06318" y="2776136"/>
            <a:ext cx="4447530" cy="2448271"/>
          </a:xfrm>
          <a:prstGeom prst="rect">
            <a:avLst/>
          </a:prstGeom>
          <a:ln w="9525">
            <a:solidFill>
              <a:schemeClr val="tx1"/>
            </a:solidFill>
          </a:ln>
          <a:scene3d>
            <a:camera prst="perspectiveFront"/>
            <a:lightRig rig="threePt" dir="t"/>
          </a:scene3d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82EE51BF-BBEF-49E4-A6D8-B4ACCD566F6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45" y="2635213"/>
            <a:ext cx="4379035" cy="1953338"/>
          </a:xfrm>
          <a:prstGeom prst="rect">
            <a:avLst/>
          </a:prstGeom>
          <a:ln w="9525">
            <a:solidFill>
              <a:schemeClr val="tx1"/>
            </a:solidFill>
          </a:ln>
          <a:scene3d>
            <a:camera prst="perspectiveFront"/>
            <a:lightRig rig="threePt" dir="t"/>
          </a:scene3d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D739A134-FF05-4751-A412-605A313F71B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294" y="4595189"/>
            <a:ext cx="4383024" cy="2198388"/>
          </a:xfrm>
          <a:prstGeom prst="rect">
            <a:avLst/>
          </a:prstGeom>
          <a:ln w="9525">
            <a:solidFill>
              <a:schemeClr val="tx1"/>
            </a:solidFill>
          </a:ln>
          <a:scene3d>
            <a:camera prst="perspectiveFront"/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908" y="48895"/>
            <a:ext cx="4151630" cy="67119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73F737A9-233F-4E4F-952D-BBD266D8FE2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7575" y="88265"/>
            <a:ext cx="4151630" cy="67119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5839D81-07AA-4858-A43C-06A8B8457E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85995"/>
            <a:ext cx="1762125" cy="164782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D3A0C100-F24A-45AF-B78A-AD251E39E6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348880"/>
            <a:ext cx="5008360" cy="3525019"/>
          </a:xfrm>
          <a:prstGeom prst="rect">
            <a:avLst/>
          </a:prstGeom>
          <a:ln w="9525">
            <a:solidFill>
              <a:schemeClr val="tx1"/>
            </a:solidFill>
          </a:ln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19919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895"/>
            <a:ext cx="1560830" cy="6129655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3390" y="24130"/>
            <a:ext cx="2298065" cy="463550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7765043"/>
              </p:ext>
            </p:extLst>
          </p:nvPr>
        </p:nvGraphicFramePr>
        <p:xfrm>
          <a:off x="0" y="12700"/>
          <a:ext cx="9144000" cy="6184900"/>
        </p:xfrm>
        <a:graphic>
          <a:graphicData uri="http://schemas.openxmlformats.org/drawingml/2006/table">
            <a:tbl>
              <a:tblPr/>
              <a:tblGrid>
                <a:gridCol w="1560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42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0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5795">
                <a:tc rowSpan="2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9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53440" indent="0" algn="r">
                        <a:lnSpc>
                          <a:spcPts val="2700"/>
                        </a:lnSpc>
                        <a:spcBef>
                          <a:spcPts val="710"/>
                        </a:spcBef>
                        <a:spcAft>
                          <a:spcPts val="19215"/>
                        </a:spcAft>
                      </a:pPr>
                      <a:endParaRPr lang="de-DE" sz="2350" b="1" spc="0" dirty="0">
                        <a:solidFill>
                          <a:srgbClr val="000000"/>
                        </a:solidFill>
                        <a:latin typeface="Arial" panose="02020603050405020304" pitchFamily="2"/>
                      </a:endParaRP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7F7F7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7F7F7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25400" y="6563360"/>
            <a:ext cx="228600" cy="154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r">
              <a:lnSpc>
                <a:spcPts val="1100"/>
              </a:lnSpc>
              <a:spcAft>
                <a:spcPts val="15"/>
              </a:spcAft>
            </a:pPr>
            <a:r>
              <a:rPr lang="de-DE" sz="1000" spc="20">
                <a:solidFill>
                  <a:srgbClr val="000000"/>
                </a:solidFill>
                <a:latin typeface="Arial" panose="02020603050405020304" pitchFamily="2"/>
              </a:rPr>
              <a:t>17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60F9C663-A1FB-468C-9127-F9C97E63E8D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1175" y="1557337"/>
            <a:ext cx="5581650" cy="3743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895"/>
            <a:ext cx="1560830" cy="6345555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3390" y="24130"/>
            <a:ext cx="2298065" cy="463550"/>
          </a:xfrm>
          <a:prstGeom prst="rect">
            <a:avLst/>
          </a:prstGeom>
        </p:spPr>
      </p:pic>
      <p:pic>
        <p:nvPicPr>
          <p:cNvPr id="14" name="Grafik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1010" y="2267585"/>
            <a:ext cx="243840" cy="48895"/>
          </a:xfrm>
          <a:prstGeom prst="rect">
            <a:avLst/>
          </a:prstGeom>
        </p:spPr>
      </p:pic>
      <p:pic>
        <p:nvPicPr>
          <p:cNvPr id="16" name="Grafik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1010" y="3389630"/>
            <a:ext cx="243840" cy="48260"/>
          </a:xfrm>
          <a:prstGeom prst="rect">
            <a:avLst/>
          </a:prstGeom>
        </p:spPr>
      </p:pic>
      <p:pic>
        <p:nvPicPr>
          <p:cNvPr id="18" name="Grafik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63040" y="3974465"/>
            <a:ext cx="219710" cy="48895"/>
          </a:xfrm>
          <a:prstGeom prst="rect">
            <a:avLst/>
          </a:prstGeom>
        </p:spPr>
      </p:pic>
      <p:pic>
        <p:nvPicPr>
          <p:cNvPr id="20" name="Grafik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1010" y="4535170"/>
            <a:ext cx="243840" cy="48895"/>
          </a:xfrm>
          <a:prstGeom prst="rect">
            <a:avLst/>
          </a:prstGeom>
        </p:spPr>
      </p:pic>
      <p:pic>
        <p:nvPicPr>
          <p:cNvPr id="22" name="Grafik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6880" y="5681345"/>
            <a:ext cx="267970" cy="48895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777240" y="653415"/>
            <a:ext cx="8331200" cy="629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194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de-DE" sz="2350" b="1" spc="10" dirty="0">
                <a:solidFill>
                  <a:srgbClr val="000000"/>
                </a:solidFill>
                <a:latin typeface="Arial" panose="02020603050405020304" pitchFamily="2"/>
              </a:rPr>
              <a:t>Entwicklungsziele unter dem Hauptziel Lebensqualität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1999615" y="1822450"/>
            <a:ext cx="6858000" cy="932815"/>
          </a:xfrm>
          <a:prstGeom prst="rect">
            <a:avLst/>
          </a:prstGeom>
          <a:noFill/>
          <a:ln w="24130" cmpd="sng">
            <a:solidFill>
              <a:srgbClr val="A8CBCE"/>
            </a:solidFill>
            <a:prstDash val="solid"/>
          </a:ln>
        </p:spPr>
        <p:txBody>
          <a:bodyPr vert="horz" lIns="0" tIns="198120" rIns="0" bIns="0" anchor="t"/>
          <a:lstStyle/>
          <a:p>
            <a:pPr marL="0" marR="0" indent="0" algn="ctr">
              <a:lnSpc>
                <a:spcPts val="2000"/>
              </a:lnSpc>
              <a:spcAft>
                <a:spcPts val="1415"/>
              </a:spcAft>
            </a:pPr>
            <a:r>
              <a:rPr lang="de-DE" sz="1850" spc="0">
                <a:solidFill>
                  <a:srgbClr val="000000"/>
                </a:solidFill>
                <a:latin typeface="Arial" panose="02020603050405020304" pitchFamily="2"/>
              </a:rPr>
              <a:t>Lebensqualität von Windhagen ins Bewusstsein rücken: </a:t>
            </a:r>
            <a:r>
              <a:t/>
            </a:r>
            <a:br/>
            <a:r>
              <a:rPr lang="de-DE" sz="1850" spc="0">
                <a:solidFill>
                  <a:srgbClr val="000000"/>
                </a:solidFill>
                <a:latin typeface="Arial" panose="02020603050405020304" pitchFamily="2"/>
              </a:rPr>
              <a:t>aktuelle Stärken hervorheben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>
          <a:xfrm>
            <a:off x="1999615" y="2956560"/>
            <a:ext cx="6858000" cy="935990"/>
          </a:xfrm>
          <a:prstGeom prst="rect">
            <a:avLst/>
          </a:prstGeom>
          <a:noFill/>
          <a:ln w="24130" cmpd="sng">
            <a:solidFill>
              <a:srgbClr val="A8CBCE"/>
            </a:solidFill>
            <a:prstDash val="solid"/>
          </a:ln>
        </p:spPr>
        <p:txBody>
          <a:bodyPr vert="horz" lIns="0" tIns="198755" rIns="0" bIns="0" anchor="t"/>
          <a:lstStyle/>
          <a:p>
            <a:pPr marL="0" marR="0" indent="0" algn="ctr">
              <a:lnSpc>
                <a:spcPts val="2000"/>
              </a:lnSpc>
              <a:spcAft>
                <a:spcPts val="1490"/>
              </a:spcAft>
            </a:pPr>
            <a:r>
              <a:rPr lang="de-DE" sz="1850" spc="0">
                <a:solidFill>
                  <a:srgbClr val="000000"/>
                </a:solidFill>
                <a:latin typeface="Arial" panose="02020603050405020304" pitchFamily="2"/>
              </a:rPr>
              <a:t>Lebensqualität der Gemeinde Windhagen nachhaltig </a:t>
            </a:r>
            <a:r>
              <a:t/>
            </a:r>
            <a:br/>
            <a:r>
              <a:rPr lang="de-DE" sz="1850" spc="0">
                <a:solidFill>
                  <a:srgbClr val="000000"/>
                </a:solidFill>
                <a:latin typeface="Arial" panose="02020603050405020304" pitchFamily="2"/>
              </a:rPr>
              <a:t>verbessern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0"/>
          </p:nvPr>
        </p:nvSpPr>
        <p:spPr>
          <a:xfrm>
            <a:off x="1999615" y="4093210"/>
            <a:ext cx="6858000" cy="932815"/>
          </a:xfrm>
          <a:prstGeom prst="rect">
            <a:avLst/>
          </a:prstGeom>
          <a:noFill/>
          <a:ln w="24130" cmpd="sng">
            <a:solidFill>
              <a:srgbClr val="A8CBCE"/>
            </a:solidFill>
            <a:prstDash val="solid"/>
          </a:ln>
        </p:spPr>
        <p:txBody>
          <a:bodyPr vert="horz" lIns="0" tIns="198120" rIns="0" bIns="0" anchor="t"/>
          <a:lstStyle/>
          <a:p>
            <a:pPr marL="0" marR="0" indent="0" algn="ctr">
              <a:lnSpc>
                <a:spcPts val="2000"/>
              </a:lnSpc>
              <a:spcAft>
                <a:spcPts val="1460"/>
              </a:spcAft>
            </a:pPr>
            <a:r>
              <a:rPr lang="de-DE" sz="1850" spc="0">
                <a:solidFill>
                  <a:srgbClr val="000000"/>
                </a:solidFill>
                <a:latin typeface="Arial" panose="02020603050405020304" pitchFamily="2"/>
              </a:rPr>
              <a:t>Windhagener Bürger*innen im Blick: Lebensqualität für alle </a:t>
            </a:r>
            <a:r>
              <a:t/>
            </a:r>
            <a:br/>
            <a:r>
              <a:rPr lang="de-DE" sz="1850" spc="0">
                <a:solidFill>
                  <a:srgbClr val="000000"/>
                </a:solidFill>
                <a:latin typeface="Arial" panose="02020603050405020304" pitchFamily="2"/>
              </a:rPr>
              <a:t>Generationen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1999615" y="5227320"/>
            <a:ext cx="6858000" cy="935990"/>
          </a:xfrm>
          <a:prstGeom prst="rect">
            <a:avLst/>
          </a:prstGeom>
          <a:noFill/>
          <a:ln w="24130" cmpd="sng">
            <a:solidFill>
              <a:srgbClr val="A8CBCE"/>
            </a:solidFill>
            <a:prstDash val="solid"/>
          </a:ln>
        </p:spPr>
        <p:txBody>
          <a:bodyPr vert="horz" lIns="0" tIns="201930" rIns="0" bIns="0" anchor="t"/>
          <a:lstStyle/>
          <a:p>
            <a:pPr marL="0" marR="0" indent="0" algn="ctr">
              <a:lnSpc>
                <a:spcPts val="2000"/>
              </a:lnSpc>
              <a:spcAft>
                <a:spcPts val="1440"/>
              </a:spcAft>
            </a:pPr>
            <a:r>
              <a:rPr lang="de-DE" sz="1850" spc="0">
                <a:solidFill>
                  <a:srgbClr val="000000"/>
                </a:solidFill>
                <a:latin typeface="Arial" panose="02020603050405020304" pitchFamily="2"/>
              </a:rPr>
              <a:t>Starke Wirtschaft und hohe Lebensqualität im Einklang </a:t>
            </a:r>
            <a:r>
              <a:t/>
            </a:r>
            <a:br/>
            <a:r>
              <a:rPr lang="de-DE" sz="1850" spc="0">
                <a:solidFill>
                  <a:srgbClr val="000000"/>
                </a:solidFill>
                <a:latin typeface="Arial" panose="02020603050405020304" pitchFamily="2"/>
              </a:rPr>
              <a:t>weiterentwickeln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0"/>
          </p:nvPr>
        </p:nvSpPr>
        <p:spPr>
          <a:xfrm>
            <a:off x="25400" y="6563360"/>
            <a:ext cx="250825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1000" spc="80">
                <a:solidFill>
                  <a:srgbClr val="000000"/>
                </a:solidFill>
                <a:latin typeface="Arial" panose="02020603050405020304" pitchFamily="2"/>
              </a:rPr>
              <a:t>18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idx="10"/>
          </p:nvPr>
        </p:nvSpPr>
        <p:spPr>
          <a:xfrm>
            <a:off x="643255" y="1283335"/>
            <a:ext cx="819785" cy="5434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vert270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1130"/>
              </a:spcAft>
            </a:pPr>
            <a:r>
              <a:rPr lang="de-DE" sz="2700" b="1" spc="-85">
                <a:solidFill>
                  <a:srgbClr val="000000"/>
                </a:solidFill>
                <a:latin typeface="Arial" panose="02020603050405020304" pitchFamily="2"/>
              </a:rPr>
              <a:t>Windhagen: Lebensqualität </a:t>
            </a:r>
            <a:r>
              <a:t/>
            </a:r>
            <a:br/>
            <a:r>
              <a:rPr lang="de-DE" sz="2700" b="1" spc="-85">
                <a:solidFill>
                  <a:srgbClr val="000000"/>
                </a:solidFill>
                <a:latin typeface="Arial" panose="02020603050405020304" pitchFamily="2"/>
              </a:rPr>
              <a:t>für alle Generationen </a:t>
            </a:r>
          </a:p>
        </p:txBody>
      </p:sp>
      <p:cxnSp>
        <p:nvCxnSpPr>
          <p:cNvPr id="23" name="Gerade Verbindung 22"/>
          <p:cNvCxnSpPr/>
          <p:nvPr/>
        </p:nvCxnSpPr>
        <p:spPr>
          <a:xfrm>
            <a:off x="1560830" y="658495"/>
            <a:ext cx="7358380" cy="0"/>
          </a:xfrm>
          <a:prstGeom prst="line">
            <a:avLst/>
          </a:prstGeom>
          <a:ln w="8890" cmpd="sng">
            <a:solidFill>
              <a:srgbClr val="7F7F7F"/>
            </a:solidFill>
          </a:ln>
        </p:spPr>
      </p:cxnSp>
      <p:cxnSp>
        <p:nvCxnSpPr>
          <p:cNvPr id="24" name="Gerade Verbindung 23"/>
          <p:cNvCxnSpPr/>
          <p:nvPr/>
        </p:nvCxnSpPr>
        <p:spPr>
          <a:xfrm>
            <a:off x="1713230" y="2289175"/>
            <a:ext cx="0" cy="3392805"/>
          </a:xfrm>
          <a:prstGeom prst="line">
            <a:avLst/>
          </a:prstGeom>
          <a:ln w="24130" cmpd="sng">
            <a:solidFill>
              <a:srgbClr val="93B1B5"/>
            </a:solidFill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313</Words>
  <Application>Microsoft Office PowerPoint</Application>
  <PresentationFormat>Bildschirmpräsentation (4:3)</PresentationFormat>
  <Paragraphs>71</Paragraphs>
  <Slides>23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default layout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Sorajewski-Zeitelhofer, Thomas</dc:creator>
  <cp:lastModifiedBy>ROKO</cp:lastModifiedBy>
  <cp:revision>84</cp:revision>
  <cp:lastPrinted>2021-03-05T15:09:27Z</cp:lastPrinted>
  <dcterms:modified xsi:type="dcterms:W3CDTF">2021-11-03T07:57:01Z</dcterms:modified>
</cp:coreProperties>
</file>